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9" r:id="rId6"/>
  </p:sldIdLst>
  <p:sldSz cx="6858000" cy="9906000" type="A4"/>
  <p:notesSz cx="6794500" cy="99314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BF7"/>
    <a:srgbClr val="C6E2F7"/>
    <a:srgbClr val="BFF1F7"/>
    <a:srgbClr val="C2EDF7"/>
    <a:srgbClr val="A9DEF7"/>
    <a:srgbClr val="A4EAF7"/>
    <a:srgbClr val="88E4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15"/>
    <p:restoredTop sz="96327"/>
  </p:normalViewPr>
  <p:slideViewPr>
    <p:cSldViewPr snapToGrid="0" snapToObjects="1">
      <p:cViewPr varScale="1">
        <p:scale>
          <a:sx n="89" d="100"/>
          <a:sy n="89" d="100"/>
        </p:scale>
        <p:origin x="3904" y="16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BF9C92B6-F11C-41C9-8BCF-244124D64897}" type="datetimeFigureOut">
              <a:rPr kumimoji="1" lang="ja-JP" altLang="en-US" smtClean="0"/>
              <a:pPr/>
              <a:t>2025/1/25</a:t>
            </a:fld>
            <a:endParaRPr kumimoji="1" lang="ja-JP" altLang="en-US"/>
          </a:p>
        </p:txBody>
      </p:sp>
      <p:sp>
        <p:nvSpPr>
          <p:cNvPr id="4" name="スライド イメージ プレースホルダ 3"/>
          <p:cNvSpPr>
            <a:spLocks noGrp="1" noRot="1" noChangeAspect="1"/>
          </p:cNvSpPr>
          <p:nvPr>
            <p:ph type="sldImg" idx="2"/>
          </p:nvPr>
        </p:nvSpPr>
        <p:spPr>
          <a:xfrm>
            <a:off x="2108200" y="744538"/>
            <a:ext cx="2578100"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112AF161-D8AF-4E43-99BE-60923BD69E8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 3"/>
          <p:cNvSpPr>
            <a:spLocks noGrp="1"/>
          </p:cNvSpPr>
          <p:nvPr>
            <p:ph type="dt" sz="half" idx="10"/>
          </p:nvPr>
        </p:nvSpPr>
        <p:spPr/>
        <p:txBody>
          <a:bodyPr/>
          <a:lstStyle/>
          <a:p>
            <a:fld id="{CEE669CD-8A8D-488C-A36E-2A39534DDF2F}" type="datetimeFigureOut">
              <a:rPr kumimoji="1" lang="ja-JP" altLang="en-US" smtClean="0"/>
              <a:pPr/>
              <a:t>2025/1/25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EE669CD-8A8D-488C-A36E-2A39534DDF2F}" type="datetimeFigureOut">
              <a:rPr kumimoji="1" lang="ja-JP" altLang="en-US" smtClean="0"/>
              <a:pPr/>
              <a:t>2025/1/25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257175"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EE669CD-8A8D-488C-A36E-2A39534DDF2F}" type="datetimeFigureOut">
              <a:rPr kumimoji="1" lang="ja-JP" altLang="en-US" smtClean="0"/>
              <a:pPr/>
              <a:t>2025/1/25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EE669CD-8A8D-488C-A36E-2A39534DDF2F}" type="datetimeFigureOut">
              <a:rPr kumimoji="1" lang="ja-JP" altLang="en-US" smtClean="0"/>
              <a:pPr/>
              <a:t>2025/1/25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p:txBody>
          <a:bodyPr/>
          <a:lstStyle/>
          <a:p>
            <a:fld id="{CEE669CD-8A8D-488C-A36E-2A39534DDF2F}" type="datetimeFigureOut">
              <a:rPr kumimoji="1" lang="ja-JP" altLang="en-US" smtClean="0"/>
              <a:pPr/>
              <a:t>2025/1/25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CEE669CD-8A8D-488C-A36E-2A39534DDF2F}" type="datetimeFigureOut">
              <a:rPr kumimoji="1" lang="ja-JP" altLang="en-US" smtClean="0"/>
              <a:pPr/>
              <a:t>2025/1/25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CEE669CD-8A8D-488C-A36E-2A39534DDF2F}" type="datetimeFigureOut">
              <a:rPr kumimoji="1" lang="ja-JP" altLang="en-US" smtClean="0"/>
              <a:pPr/>
              <a:t>2025/1/25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 2"/>
          <p:cNvSpPr>
            <a:spLocks noGrp="1"/>
          </p:cNvSpPr>
          <p:nvPr>
            <p:ph type="dt" sz="half" idx="10"/>
          </p:nvPr>
        </p:nvSpPr>
        <p:spPr/>
        <p:txBody>
          <a:bodyPr/>
          <a:lstStyle/>
          <a:p>
            <a:fld id="{CEE669CD-8A8D-488C-A36E-2A39534DDF2F}" type="datetimeFigureOut">
              <a:rPr kumimoji="1" lang="ja-JP" altLang="en-US" smtClean="0"/>
              <a:pPr/>
              <a:t>2025/1/25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EE669CD-8A8D-488C-A36E-2A39534DDF2F}" type="datetimeFigureOut">
              <a:rPr kumimoji="1" lang="ja-JP" altLang="en-US" smtClean="0"/>
              <a:pPr/>
              <a:t>2025/1/25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CEE669CD-8A8D-488C-A36E-2A39534DDF2F}" type="datetimeFigureOut">
              <a:rPr kumimoji="1" lang="ja-JP" altLang="en-US" smtClean="0"/>
              <a:pPr/>
              <a:t>2025/1/25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CEE669CD-8A8D-488C-A36E-2A39534DDF2F}" type="datetimeFigureOut">
              <a:rPr kumimoji="1" lang="ja-JP" altLang="en-US" smtClean="0"/>
              <a:pPr/>
              <a:t>2025/1/25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EE669CD-8A8D-488C-A36E-2A39534DDF2F}" type="datetimeFigureOut">
              <a:rPr kumimoji="1" lang="ja-JP" altLang="en-US" smtClean="0"/>
              <a:pPr/>
              <a:t>2025/1/25</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92C811D2-6D31-4704-97AE-1C87B42A6F5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A7A480F9-6147-23E2-8677-3A34B1FFF9BE}"/>
              </a:ext>
            </a:extLst>
          </p:cNvPr>
          <p:cNvSpPr txBox="1"/>
          <p:nvPr/>
        </p:nvSpPr>
        <p:spPr>
          <a:xfrm>
            <a:off x="143399" y="3816535"/>
            <a:ext cx="6591185" cy="1754326"/>
          </a:xfrm>
          <a:prstGeom prst="rect">
            <a:avLst/>
          </a:prstGeom>
          <a:noFill/>
        </p:spPr>
        <p:txBody>
          <a:bodyPr wrap="square" rtlCol="0">
            <a:spAutoFit/>
          </a:bodyPr>
          <a:lstStyle/>
          <a:p>
            <a:r>
              <a:rPr kumimoji="1" lang="ja-JP" altLang="en-US" dirty="0"/>
              <a:t>　本大会でのオープニングセッションとなるシンポジウムでは、開催校企画として「人道支援と平和構築のネクサス」を設定し、特に若い世代の平和構築に向けた挑戦や役割を議論します。本学会は、研究者のみならず、実務家、企業関係者を交えた議論の場を提供するだけではなく、同時に若い世代との問題意識を共有する場を目指しています。</a:t>
            </a:r>
            <a:endParaRPr kumimoji="1" lang="en-US" altLang="ja-JP" dirty="0"/>
          </a:p>
        </p:txBody>
      </p:sp>
      <p:sp>
        <p:nvSpPr>
          <p:cNvPr id="18" name="テキスト ボックス 17">
            <a:extLst>
              <a:ext uri="{FF2B5EF4-FFF2-40B4-BE49-F238E27FC236}">
                <a16:creationId xmlns:a16="http://schemas.microsoft.com/office/drawing/2014/main" id="{7BC2013C-82A8-B582-E847-108896330B24}"/>
              </a:ext>
            </a:extLst>
          </p:cNvPr>
          <p:cNvSpPr txBox="1"/>
          <p:nvPr/>
        </p:nvSpPr>
        <p:spPr>
          <a:xfrm>
            <a:off x="104066" y="5524048"/>
            <a:ext cx="6649868" cy="3323987"/>
          </a:xfrm>
          <a:prstGeom prst="rect">
            <a:avLst/>
          </a:prstGeom>
          <a:solidFill>
            <a:schemeClr val="accent4">
              <a:lumMod val="20000"/>
              <a:lumOff val="80000"/>
            </a:schemeClr>
          </a:solidFill>
        </p:spPr>
        <p:txBody>
          <a:bodyPr wrap="square">
            <a:spAutoFit/>
          </a:bodyPr>
          <a:lstStyle/>
          <a:p>
            <a:pPr algn="l"/>
            <a:r>
              <a:rPr lang="ja-JP" altLang="en-US" sz="1400" b="1" i="0" u="none" strike="noStrike" dirty="0">
                <a:solidFill>
                  <a:srgbClr val="222222"/>
                </a:solidFill>
                <a:effectLst/>
                <a:latin typeface="+mj-ea"/>
                <a:ea typeface="+mj-ea"/>
              </a:rPr>
              <a:t>日時：</a:t>
            </a:r>
            <a:r>
              <a:rPr lang="en-US" altLang="ja-JP" sz="1400" b="1" i="0" u="none" strike="noStrike" dirty="0">
                <a:solidFill>
                  <a:srgbClr val="222222"/>
                </a:solidFill>
                <a:effectLst/>
                <a:latin typeface="+mj-ea"/>
                <a:ea typeface="+mj-ea"/>
              </a:rPr>
              <a:t>	</a:t>
            </a:r>
            <a:r>
              <a:rPr lang="en-US" altLang="ja-JP" sz="1400" b="1" dirty="0">
                <a:solidFill>
                  <a:srgbClr val="222222"/>
                </a:solidFill>
                <a:latin typeface="+mj-ea"/>
                <a:ea typeface="+mj-ea"/>
              </a:rPr>
              <a:t>2</a:t>
            </a:r>
            <a:r>
              <a:rPr lang="ja-JP" altLang="en-US" sz="1400" b="1" i="0" u="none" strike="noStrike" dirty="0">
                <a:solidFill>
                  <a:srgbClr val="222222"/>
                </a:solidFill>
                <a:effectLst/>
                <a:latin typeface="+mj-ea"/>
                <a:ea typeface="+mj-ea"/>
              </a:rPr>
              <a:t>月</a:t>
            </a:r>
            <a:r>
              <a:rPr lang="en-US" altLang="ja-JP" sz="1400" b="1" i="0" u="none" strike="noStrike" dirty="0">
                <a:solidFill>
                  <a:srgbClr val="222222"/>
                </a:solidFill>
                <a:effectLst/>
                <a:latin typeface="+mj-ea"/>
                <a:ea typeface="+mj-ea"/>
              </a:rPr>
              <a:t>1</a:t>
            </a:r>
            <a:r>
              <a:rPr lang="ja-JP" altLang="en-US" sz="1400" b="1" i="0" u="none" strike="noStrike" dirty="0">
                <a:solidFill>
                  <a:srgbClr val="222222"/>
                </a:solidFill>
                <a:effectLst/>
                <a:latin typeface="+mj-ea"/>
                <a:ea typeface="+mj-ea"/>
              </a:rPr>
              <a:t>日（土）</a:t>
            </a:r>
            <a:r>
              <a:rPr lang="en-US" altLang="ja-JP" sz="1400" b="1" i="0" u="none" strike="noStrike" dirty="0">
                <a:solidFill>
                  <a:srgbClr val="222222"/>
                </a:solidFill>
                <a:effectLst/>
                <a:latin typeface="+mj-ea"/>
                <a:ea typeface="+mj-ea"/>
              </a:rPr>
              <a:t>13:00-14:45</a:t>
            </a:r>
          </a:p>
          <a:p>
            <a:pPr algn="l"/>
            <a:r>
              <a:rPr lang="ja-JP" altLang="en-US" sz="1400" b="1" i="0" u="none" strike="noStrike" dirty="0">
                <a:solidFill>
                  <a:srgbClr val="222222"/>
                </a:solidFill>
                <a:effectLst/>
                <a:latin typeface="+mj-ea"/>
                <a:ea typeface="+mj-ea"/>
              </a:rPr>
              <a:t>場所：</a:t>
            </a:r>
            <a:r>
              <a:rPr lang="en-US" altLang="ja-JP" sz="1400" b="1" i="0" u="none" strike="noStrike" dirty="0">
                <a:solidFill>
                  <a:srgbClr val="222222"/>
                </a:solidFill>
                <a:effectLst/>
                <a:latin typeface="+mj-ea"/>
                <a:ea typeface="+mj-ea"/>
              </a:rPr>
              <a:t>	</a:t>
            </a:r>
            <a:r>
              <a:rPr lang="ja-JP" altLang="en-US" sz="1400" b="1" i="0" u="none" strike="noStrike" dirty="0">
                <a:solidFill>
                  <a:srgbClr val="222222"/>
                </a:solidFill>
                <a:effectLst/>
                <a:latin typeface="+mj-ea"/>
                <a:ea typeface="+mj-ea"/>
              </a:rPr>
              <a:t>早稲田大学早稲田キャンパス</a:t>
            </a:r>
            <a:r>
              <a:rPr lang="en-US" altLang="ja-JP" sz="1400" b="1" i="0" u="none" strike="noStrike" dirty="0">
                <a:solidFill>
                  <a:srgbClr val="222222"/>
                </a:solidFill>
                <a:effectLst/>
                <a:latin typeface="+mj-ea"/>
                <a:ea typeface="+mj-ea"/>
              </a:rPr>
              <a:t>14</a:t>
            </a:r>
            <a:r>
              <a:rPr lang="ja-JP" altLang="en-US" sz="1400" b="1" dirty="0">
                <a:solidFill>
                  <a:srgbClr val="222222"/>
                </a:solidFill>
                <a:latin typeface="+mj-ea"/>
                <a:ea typeface="+mj-ea"/>
              </a:rPr>
              <a:t>号館</a:t>
            </a:r>
            <a:r>
              <a:rPr lang="en-US" altLang="ja-JP" sz="1400" b="1" dirty="0">
                <a:solidFill>
                  <a:srgbClr val="222222"/>
                </a:solidFill>
                <a:latin typeface="+mj-ea"/>
                <a:ea typeface="+mj-ea"/>
              </a:rPr>
              <a:t>401</a:t>
            </a:r>
            <a:r>
              <a:rPr lang="ja-JP" altLang="en-US" sz="1400" b="1" i="0" u="none" strike="noStrike" dirty="0">
                <a:solidFill>
                  <a:srgbClr val="222222"/>
                </a:solidFill>
                <a:effectLst/>
                <a:latin typeface="Arial" panose="020B0604020202020204" pitchFamily="34" charset="0"/>
              </a:rPr>
              <a:t>教室</a:t>
            </a:r>
            <a:endParaRPr lang="en-US" altLang="ja-JP" sz="1400" b="1" i="0" u="none" strike="noStrike" dirty="0">
              <a:solidFill>
                <a:srgbClr val="222222"/>
              </a:solidFill>
              <a:effectLst/>
              <a:latin typeface="Arial" panose="020B0604020202020204" pitchFamily="34" charset="0"/>
            </a:endParaRPr>
          </a:p>
          <a:p>
            <a:pPr algn="ctr"/>
            <a:r>
              <a:rPr lang="ja-JP" altLang="en-US" sz="1400" b="1" u="sng" dirty="0">
                <a:latin typeface="Arial" panose="020B0604020202020204" pitchFamily="34" charset="0"/>
              </a:rPr>
              <a:t>　（オンラインでの視聴も可能です。）</a:t>
            </a:r>
            <a:endParaRPr lang="en-US" altLang="ja-JP" sz="1400" b="1" u="sng" dirty="0">
              <a:latin typeface="+mj-ea"/>
              <a:ea typeface="+mj-ea"/>
            </a:endParaRPr>
          </a:p>
          <a:p>
            <a:pPr algn="l"/>
            <a:r>
              <a:rPr lang="ja-JP" altLang="en-US" sz="1400" b="1" dirty="0">
                <a:solidFill>
                  <a:srgbClr val="222222"/>
                </a:solidFill>
                <a:latin typeface="+mj-ea"/>
                <a:ea typeface="+mj-ea"/>
              </a:rPr>
              <a:t>モデレーター：</a:t>
            </a:r>
            <a:endParaRPr lang="en-US" altLang="ja-JP" sz="1400" b="1" dirty="0">
              <a:solidFill>
                <a:srgbClr val="222222"/>
              </a:solidFill>
              <a:latin typeface="+mj-ea"/>
              <a:ea typeface="+mj-ea"/>
            </a:endParaRPr>
          </a:p>
          <a:p>
            <a:pPr algn="l"/>
            <a:r>
              <a:rPr lang="ja-JP" altLang="en-US" sz="1400" b="1">
                <a:solidFill>
                  <a:srgbClr val="222222"/>
                </a:solidFill>
                <a:latin typeface="+mj-ea"/>
                <a:ea typeface="+mj-ea"/>
              </a:rPr>
              <a:t>　</a:t>
            </a:r>
            <a:r>
              <a:rPr lang="en-US" altLang="ja-JP" sz="1400" b="1" dirty="0">
                <a:solidFill>
                  <a:srgbClr val="222222"/>
                </a:solidFill>
                <a:latin typeface="MS Gothic" panose="020B0609070205080204" pitchFamily="49" charset="-128"/>
                <a:ea typeface="MS Gothic" panose="020B0609070205080204" pitchFamily="49" charset="-128"/>
              </a:rPr>
              <a:t> </a:t>
            </a:r>
            <a:r>
              <a:rPr lang="zh-CN" altLang="en-US" sz="1400" dirty="0">
                <a:solidFill>
                  <a:srgbClr val="222222"/>
                </a:solidFill>
                <a:latin typeface="MS PGothic" panose="020B0600070205080204" pitchFamily="34" charset="-128"/>
                <a:ea typeface="MS PGothic" panose="020B0600070205080204" pitchFamily="34" charset="-128"/>
              </a:rPr>
              <a:t>山田 満（早稲田大学社会科学総合学術院教授）</a:t>
            </a:r>
          </a:p>
          <a:p>
            <a:pPr algn="l"/>
            <a:r>
              <a:rPr lang="ja-JP" altLang="en-US" sz="1400" b="1" dirty="0">
                <a:solidFill>
                  <a:srgbClr val="222222"/>
                </a:solidFill>
                <a:latin typeface="MS PGothic" panose="020B0600070205080204" pitchFamily="34" charset="-128"/>
                <a:ea typeface="MS PGothic" panose="020B0600070205080204" pitchFamily="34" charset="-128"/>
              </a:rPr>
              <a:t>登壇者：</a:t>
            </a:r>
            <a:r>
              <a:rPr lang="ja-JP" altLang="en-US" sz="1400" b="0" i="0" u="none" strike="noStrike" dirty="0">
                <a:solidFill>
                  <a:srgbClr val="363636"/>
                </a:solidFill>
                <a:effectLst/>
                <a:latin typeface="MS PGothic" panose="020B0600070205080204" pitchFamily="34" charset="-128"/>
                <a:ea typeface="MS PGothic" panose="020B0600070205080204" pitchFamily="34" charset="-128"/>
              </a:rPr>
              <a:t>（</a:t>
            </a:r>
            <a:r>
              <a:rPr lang="en-US" altLang="ja-JP" sz="1400" b="0" i="0" u="none" strike="noStrike" dirty="0">
                <a:solidFill>
                  <a:srgbClr val="363636"/>
                </a:solidFill>
                <a:effectLst/>
                <a:latin typeface="MS PGothic" panose="020B0600070205080204" pitchFamily="34" charset="-128"/>
                <a:ea typeface="MS PGothic" panose="020B0600070205080204" pitchFamily="34" charset="-128"/>
              </a:rPr>
              <a:t>50</a:t>
            </a:r>
            <a:r>
              <a:rPr lang="ja-JP" altLang="en-US" sz="1400" b="0" i="0" u="none" strike="noStrike" dirty="0">
                <a:solidFill>
                  <a:srgbClr val="363636"/>
                </a:solidFill>
                <a:effectLst/>
                <a:latin typeface="MS PGothic" panose="020B0600070205080204" pitchFamily="34" charset="-128"/>
                <a:ea typeface="MS PGothic" panose="020B0600070205080204" pitchFamily="34" charset="-128"/>
              </a:rPr>
              <a:t>音順）</a:t>
            </a:r>
          </a:p>
          <a:p>
            <a:pPr algn="l"/>
            <a:r>
              <a:rPr lang="ja-JP" altLang="en-US" sz="1400" b="0" i="0" u="none" strike="noStrike" dirty="0">
                <a:solidFill>
                  <a:srgbClr val="363636"/>
                </a:solidFill>
                <a:effectLst/>
                <a:latin typeface="+mj-ea"/>
                <a:ea typeface="+mj-ea"/>
              </a:rPr>
              <a:t>　　伊藤 夕妃 （應義塾大学大学院システムデザイン・マネジメント研究科修士</a:t>
            </a:r>
            <a:r>
              <a:rPr lang="en-US" altLang="ja-JP" sz="1400" b="0" i="0" u="none" strike="noStrike" dirty="0">
                <a:solidFill>
                  <a:srgbClr val="363636"/>
                </a:solidFill>
                <a:effectLst/>
                <a:latin typeface="+mj-ea"/>
                <a:ea typeface="+mj-ea"/>
              </a:rPr>
              <a:t>1</a:t>
            </a:r>
            <a:r>
              <a:rPr lang="ja-JP" altLang="en-US" sz="1400" b="0" i="0" u="none" strike="noStrike" dirty="0">
                <a:solidFill>
                  <a:srgbClr val="363636"/>
                </a:solidFill>
                <a:effectLst/>
                <a:latin typeface="+mj-ea"/>
                <a:ea typeface="+mj-ea"/>
              </a:rPr>
              <a:t>年：</a:t>
            </a:r>
            <a:endParaRPr lang="en-US" altLang="ja-JP" sz="1400" b="0" i="0" u="none" strike="noStrike" dirty="0">
              <a:solidFill>
                <a:srgbClr val="363636"/>
              </a:solidFill>
              <a:effectLst/>
              <a:latin typeface="+mj-ea"/>
              <a:ea typeface="+mj-ea"/>
            </a:endParaRPr>
          </a:p>
          <a:p>
            <a:pPr algn="l"/>
            <a:r>
              <a:rPr lang="en-US" altLang="ja-JP" sz="1400" dirty="0">
                <a:solidFill>
                  <a:srgbClr val="363636"/>
                </a:solidFill>
                <a:latin typeface="+mj-ea"/>
                <a:ea typeface="+mj-ea"/>
              </a:rPr>
              <a:t>                      </a:t>
            </a:r>
            <a:r>
              <a:rPr lang="ja-JP" altLang="en-US" sz="1400" b="0" i="0" u="none" strike="noStrike" dirty="0">
                <a:solidFill>
                  <a:srgbClr val="363636"/>
                </a:solidFill>
                <a:effectLst/>
                <a:latin typeface="+mj-ea"/>
                <a:ea typeface="+mj-ea"/>
              </a:rPr>
              <a:t>ウクライナの支援活動に従事）</a:t>
            </a:r>
          </a:p>
          <a:p>
            <a:pPr algn="l"/>
            <a:r>
              <a:rPr lang="ja-JP" altLang="en-US" sz="1400" b="0" i="0" u="none" strike="noStrike" dirty="0">
                <a:solidFill>
                  <a:srgbClr val="363636"/>
                </a:solidFill>
                <a:effectLst/>
                <a:latin typeface="+mj-ea"/>
                <a:ea typeface="+mj-ea"/>
              </a:rPr>
              <a:t>　　忍足 謙朗 （</a:t>
            </a:r>
            <a:r>
              <a:rPr lang="en-US" altLang="ja-JP" sz="1400" b="0" i="0" u="none" strike="noStrike" dirty="0">
                <a:solidFill>
                  <a:srgbClr val="363636"/>
                </a:solidFill>
                <a:effectLst/>
                <a:latin typeface="+mj-ea"/>
                <a:ea typeface="+mj-ea"/>
              </a:rPr>
              <a:t>NPO</a:t>
            </a:r>
            <a:r>
              <a:rPr lang="ja-JP" altLang="en-US" sz="1400" b="0" i="0" u="none" strike="noStrike" dirty="0">
                <a:solidFill>
                  <a:srgbClr val="363636"/>
                </a:solidFill>
                <a:effectLst/>
                <a:latin typeface="+mj-ea"/>
                <a:ea typeface="+mj-ea"/>
              </a:rPr>
              <a:t>法人難民を助ける会常任理事</a:t>
            </a:r>
          </a:p>
          <a:p>
            <a:pPr algn="l"/>
            <a:r>
              <a:rPr lang="ja-JP" altLang="en-US" sz="1400" b="0" i="0" u="none" strike="noStrike" dirty="0">
                <a:solidFill>
                  <a:srgbClr val="363636"/>
                </a:solidFill>
                <a:effectLst/>
                <a:latin typeface="+mj-ea"/>
                <a:ea typeface="+mj-ea"/>
              </a:rPr>
              <a:t>                    </a:t>
            </a:r>
            <a:r>
              <a:rPr lang="en-US" altLang="ja-JP" sz="1400" b="0" i="0" u="none" strike="noStrike" dirty="0">
                <a:solidFill>
                  <a:srgbClr val="363636"/>
                </a:solidFill>
                <a:effectLst/>
                <a:latin typeface="+mj-ea"/>
                <a:ea typeface="+mj-ea"/>
              </a:rPr>
              <a:t>/</a:t>
            </a:r>
            <a:r>
              <a:rPr lang="ja-JP" altLang="en-US" sz="1400" b="0" i="0" u="none" strike="noStrike">
                <a:solidFill>
                  <a:srgbClr val="363636"/>
                </a:solidFill>
                <a:effectLst/>
                <a:latin typeface="+mj-ea"/>
                <a:ea typeface="+mj-ea"/>
              </a:rPr>
              <a:t>元国連</a:t>
            </a:r>
            <a:r>
              <a:rPr lang="en-US" altLang="ja-JP" sz="1400" b="0" i="0" u="none" strike="noStrike" dirty="0">
                <a:solidFill>
                  <a:srgbClr val="363636"/>
                </a:solidFill>
                <a:effectLst/>
                <a:latin typeface="+mj-ea"/>
                <a:ea typeface="+mj-ea"/>
              </a:rPr>
              <a:t>WFP</a:t>
            </a:r>
            <a:r>
              <a:rPr lang="ja-JP" altLang="en-US" sz="1400" b="0" i="0" u="none" strike="noStrike">
                <a:solidFill>
                  <a:srgbClr val="363636"/>
                </a:solidFill>
                <a:effectLst/>
                <a:latin typeface="+mj-ea"/>
                <a:ea typeface="+mj-ea"/>
              </a:rPr>
              <a:t>アジア</a:t>
            </a:r>
            <a:r>
              <a:rPr lang="ja-JP" altLang="en-US" sz="1400" b="0" i="0" u="none" strike="noStrike" dirty="0">
                <a:solidFill>
                  <a:srgbClr val="363636"/>
                </a:solidFill>
                <a:effectLst/>
                <a:latin typeface="+mj-ea"/>
                <a:ea typeface="+mj-ea"/>
              </a:rPr>
              <a:t>地域局局長）</a:t>
            </a:r>
          </a:p>
          <a:p>
            <a:pPr algn="l"/>
            <a:r>
              <a:rPr lang="ja-JP" altLang="en-US" sz="1400" b="0" i="0" u="none" strike="noStrike" dirty="0">
                <a:solidFill>
                  <a:srgbClr val="363636"/>
                </a:solidFill>
                <a:effectLst/>
                <a:latin typeface="+mj-ea"/>
                <a:ea typeface="+mj-ea"/>
              </a:rPr>
              <a:t>　　永井 陽右 </a:t>
            </a:r>
            <a:r>
              <a:rPr lang="ja-JP" altLang="en-US" sz="1400" i="0" u="none" strike="noStrike" dirty="0">
                <a:solidFill>
                  <a:srgbClr val="363636"/>
                </a:solidFill>
                <a:effectLst/>
                <a:latin typeface="+mj-ea"/>
                <a:ea typeface="+mj-ea"/>
              </a:rPr>
              <a:t>（</a:t>
            </a:r>
            <a:r>
              <a:rPr lang="en-US" altLang="ja-JP" sz="1400" kern="100" dirty="0">
                <a:effectLst/>
                <a:latin typeface="+mj-ea"/>
                <a:ea typeface="+mj-ea"/>
                <a:cs typeface="Times New Roman" panose="02020603050405020304" pitchFamily="18" charset="0"/>
              </a:rPr>
              <a:t>NPO</a:t>
            </a:r>
            <a:r>
              <a:rPr lang="ja-JP" altLang="en-US" sz="1400" kern="100" dirty="0">
                <a:effectLst/>
                <a:latin typeface="+mj-ea"/>
                <a:ea typeface="+mj-ea"/>
                <a:cs typeface="Times New Roman" panose="02020603050405020304" pitchFamily="18" charset="0"/>
              </a:rPr>
              <a:t>法人アクセプト・インターナショナル代表理事）</a:t>
            </a:r>
            <a:endParaRPr lang="ja-JP" altLang="en-US" sz="1400" i="0" u="none" strike="noStrike" dirty="0">
              <a:solidFill>
                <a:srgbClr val="363636"/>
              </a:solidFill>
              <a:effectLst/>
              <a:latin typeface="+mj-ea"/>
              <a:ea typeface="+mj-ea"/>
            </a:endParaRPr>
          </a:p>
          <a:p>
            <a:pPr algn="l"/>
            <a:r>
              <a:rPr lang="ja-JP" altLang="en-US" sz="1400" b="0" i="0" u="none" strike="noStrike" dirty="0">
                <a:solidFill>
                  <a:srgbClr val="363636"/>
                </a:solidFill>
                <a:effectLst/>
                <a:latin typeface="+mj-ea"/>
                <a:ea typeface="+mj-ea"/>
              </a:rPr>
              <a:t>　　</a:t>
            </a:r>
            <a:endParaRPr lang="en-US" altLang="ja-JP" sz="1400" b="0" i="0" u="none" strike="noStrike" dirty="0">
              <a:solidFill>
                <a:srgbClr val="363636"/>
              </a:solidFill>
              <a:effectLst/>
              <a:latin typeface="+mj-ea"/>
              <a:ea typeface="+mj-ea"/>
            </a:endParaRPr>
          </a:p>
          <a:p>
            <a:r>
              <a:rPr lang="ja-JP" altLang="en-US" sz="1400" b="1" dirty="0">
                <a:solidFill>
                  <a:srgbClr val="222222"/>
                </a:solidFill>
                <a:latin typeface="Meiryo" panose="020B0604030504040204" pitchFamily="34" charset="-128"/>
                <a:ea typeface="Meiryo" panose="020B0604030504040204" pitchFamily="34" charset="-128"/>
              </a:rPr>
              <a:t>参加費：　</a:t>
            </a:r>
            <a:r>
              <a:rPr lang="en-US" altLang="ja-JP" sz="1400" b="1" dirty="0">
                <a:solidFill>
                  <a:srgbClr val="222222"/>
                </a:solidFill>
                <a:latin typeface="Meiryo" panose="020B0604030504040204" pitchFamily="34" charset="-128"/>
                <a:ea typeface="Meiryo" panose="020B0604030504040204" pitchFamily="34" charset="-128"/>
              </a:rPr>
              <a:t>	</a:t>
            </a:r>
            <a:r>
              <a:rPr lang="ja-JP" altLang="en-US" sz="1400" b="1" dirty="0">
                <a:solidFill>
                  <a:srgbClr val="222222"/>
                </a:solidFill>
                <a:latin typeface="Meiryo" panose="020B0604030504040204" pitchFamily="34" charset="-128"/>
                <a:ea typeface="Meiryo" panose="020B0604030504040204" pitchFamily="34" charset="-128"/>
              </a:rPr>
              <a:t>緊急人道支援学会第</a:t>
            </a:r>
            <a:r>
              <a:rPr lang="en-US" altLang="ja-JP" sz="1400" b="1" dirty="0">
                <a:solidFill>
                  <a:srgbClr val="222222"/>
                </a:solidFill>
                <a:latin typeface="Meiryo" panose="020B0604030504040204" pitchFamily="34" charset="-128"/>
                <a:ea typeface="Meiryo" panose="020B0604030504040204" pitchFamily="34" charset="-128"/>
              </a:rPr>
              <a:t>2</a:t>
            </a:r>
            <a:r>
              <a:rPr lang="ja-JP" altLang="en-US" sz="1400" b="1" dirty="0">
                <a:solidFill>
                  <a:srgbClr val="222222"/>
                </a:solidFill>
                <a:latin typeface="Meiryo" panose="020B0604030504040204" pitchFamily="34" charset="-128"/>
                <a:ea typeface="Meiryo" panose="020B0604030504040204" pitchFamily="34" charset="-128"/>
              </a:rPr>
              <a:t>回設立記念大会の一部として開催されます。</a:t>
            </a:r>
            <a:endParaRPr lang="en-US" altLang="ja-JP" sz="1400" b="1" dirty="0">
              <a:solidFill>
                <a:srgbClr val="222222"/>
              </a:solidFill>
              <a:latin typeface="Meiryo" panose="020B0604030504040204" pitchFamily="34" charset="-128"/>
              <a:ea typeface="Meiryo" panose="020B0604030504040204" pitchFamily="34" charset="-128"/>
            </a:endParaRPr>
          </a:p>
          <a:p>
            <a:pPr algn="just"/>
            <a:r>
              <a:rPr lang="ja-JP" altLang="en-US" sz="1400" b="1" dirty="0">
                <a:solidFill>
                  <a:srgbClr val="222222"/>
                </a:solidFill>
                <a:latin typeface="Meiryo" panose="020B0604030504040204" pitchFamily="34" charset="-128"/>
                <a:ea typeface="Meiryo" panose="020B0604030504040204" pitchFamily="34" charset="-128"/>
              </a:rPr>
              <a:t>　　</a:t>
            </a:r>
            <a:r>
              <a:rPr lang="ja-JP" altLang="en-US" sz="1400" b="0" i="0" u="none" strike="noStrike" dirty="0">
                <a:solidFill>
                  <a:srgbClr val="363636"/>
                </a:solidFill>
                <a:effectLst/>
                <a:latin typeface="Noto Sans JP"/>
              </a:rPr>
              <a:t>（会員）</a:t>
            </a:r>
            <a:r>
              <a:rPr lang="en-US" altLang="ja-JP" sz="1400" b="0" i="0" u="none" strike="noStrike" dirty="0">
                <a:solidFill>
                  <a:srgbClr val="363636"/>
                </a:solidFill>
                <a:effectLst/>
                <a:latin typeface="Noto Sans JP"/>
              </a:rPr>
              <a:t>3000</a:t>
            </a:r>
            <a:r>
              <a:rPr lang="ja-JP" altLang="en-US" sz="1400" b="0" i="0" u="none" strike="noStrike" dirty="0">
                <a:solidFill>
                  <a:srgbClr val="363636"/>
                </a:solidFill>
                <a:effectLst/>
                <a:latin typeface="Noto Sans JP"/>
              </a:rPr>
              <a:t>円 （非会員）</a:t>
            </a:r>
            <a:r>
              <a:rPr lang="en-US" altLang="ja-JP" sz="1400" b="0" i="0" u="none" strike="noStrike" dirty="0">
                <a:solidFill>
                  <a:srgbClr val="363636"/>
                </a:solidFill>
                <a:effectLst/>
                <a:latin typeface="Noto Sans JP"/>
              </a:rPr>
              <a:t>5000</a:t>
            </a:r>
            <a:r>
              <a:rPr lang="ja-JP" altLang="en-US" sz="1400" b="0" i="0" u="none" strike="noStrike" dirty="0">
                <a:solidFill>
                  <a:srgbClr val="363636"/>
                </a:solidFill>
                <a:effectLst/>
                <a:latin typeface="Noto Sans JP"/>
              </a:rPr>
              <a:t>円 （学生）無料 （懇親会）一般</a:t>
            </a:r>
            <a:r>
              <a:rPr lang="en-US" altLang="ja-JP" sz="1400" b="0" i="0" u="none" strike="noStrike" dirty="0">
                <a:solidFill>
                  <a:srgbClr val="363636"/>
                </a:solidFill>
                <a:effectLst/>
                <a:latin typeface="Noto Sans JP"/>
              </a:rPr>
              <a:t>5000</a:t>
            </a:r>
            <a:r>
              <a:rPr lang="ja-JP" altLang="en-US" sz="1400" b="0" i="0" u="none" strike="noStrike" dirty="0">
                <a:solidFill>
                  <a:srgbClr val="363636"/>
                </a:solidFill>
                <a:effectLst/>
                <a:latin typeface="Noto Sans JP"/>
              </a:rPr>
              <a:t>円</a:t>
            </a:r>
            <a:r>
              <a:rPr lang="en-US" altLang="ja-JP" sz="1400" b="0" i="0" u="none" strike="noStrike" dirty="0">
                <a:solidFill>
                  <a:srgbClr val="363636"/>
                </a:solidFill>
                <a:effectLst/>
                <a:latin typeface="Noto Sans JP"/>
              </a:rPr>
              <a:t>/</a:t>
            </a:r>
            <a:r>
              <a:rPr lang="ja-JP" altLang="en-US" sz="1400" b="0" i="0" u="none" strike="noStrike" dirty="0">
                <a:solidFill>
                  <a:srgbClr val="363636"/>
                </a:solidFill>
                <a:effectLst/>
                <a:latin typeface="Noto Sans JP"/>
              </a:rPr>
              <a:t>学生</a:t>
            </a:r>
            <a:r>
              <a:rPr lang="en-US" altLang="ja-JP" sz="1400" b="0" i="0" u="none" strike="noStrike" dirty="0">
                <a:solidFill>
                  <a:srgbClr val="363636"/>
                </a:solidFill>
                <a:effectLst/>
                <a:latin typeface="Noto Sans JP"/>
              </a:rPr>
              <a:t>3000</a:t>
            </a:r>
            <a:r>
              <a:rPr lang="ja-JP" altLang="en-US" sz="1400" b="0" i="0" u="none" strike="noStrike" dirty="0">
                <a:solidFill>
                  <a:srgbClr val="363636"/>
                </a:solidFill>
                <a:effectLst/>
                <a:latin typeface="Noto Sans JP"/>
              </a:rPr>
              <a:t>円</a:t>
            </a:r>
            <a:endParaRPr lang="en-US" altLang="ja-JP" sz="1400" b="0" i="0" u="none" strike="noStrike" dirty="0">
              <a:solidFill>
                <a:srgbClr val="363636"/>
              </a:solidFill>
              <a:effectLst/>
              <a:latin typeface="Noto Sans JP"/>
            </a:endParaRPr>
          </a:p>
          <a:p>
            <a:r>
              <a:rPr lang="ja-JP" altLang="en-US" sz="1400" b="0" i="0" u="none" strike="noStrike" dirty="0">
                <a:solidFill>
                  <a:srgbClr val="363636"/>
                </a:solidFill>
                <a:effectLst/>
                <a:latin typeface="Noto Sans JP"/>
              </a:rPr>
              <a:t>　　　　　　　　</a:t>
            </a:r>
            <a:r>
              <a:rPr lang="ja-JP" altLang="en-US" sz="1200" b="0" i="0" u="none" strike="noStrike" dirty="0">
                <a:solidFill>
                  <a:srgbClr val="363636"/>
                </a:solidFill>
                <a:effectLst/>
                <a:latin typeface="Noto Sans JP"/>
              </a:rPr>
              <a:t>全体プログラム：</a:t>
            </a:r>
            <a:r>
              <a:rPr lang="en-US" altLang="ja-JP" sz="1200" b="0" i="0" u="none" strike="noStrike" dirty="0">
                <a:solidFill>
                  <a:srgbClr val="363636"/>
                </a:solidFill>
                <a:effectLst/>
                <a:latin typeface="Noto Sans JP"/>
              </a:rPr>
              <a:t>https://jashas.org/conference/announcement/250201.html</a:t>
            </a:r>
            <a:endParaRPr lang="ja-JP" altLang="en-US" sz="1200" b="0" i="0" u="none" strike="noStrike" dirty="0">
              <a:solidFill>
                <a:srgbClr val="222222"/>
              </a:solidFill>
              <a:effectLst/>
              <a:highlight>
                <a:srgbClr val="FFFF00"/>
              </a:highlight>
              <a:latin typeface="Meiryo" panose="020B0604030504040204" pitchFamily="34" charset="-128"/>
              <a:ea typeface="Meiryo" panose="020B0604030504040204" pitchFamily="34" charset="-128"/>
            </a:endParaRPr>
          </a:p>
        </p:txBody>
      </p:sp>
      <p:sp>
        <p:nvSpPr>
          <p:cNvPr id="19" name="テキスト ボックス 18">
            <a:extLst>
              <a:ext uri="{FF2B5EF4-FFF2-40B4-BE49-F238E27FC236}">
                <a16:creationId xmlns:a16="http://schemas.microsoft.com/office/drawing/2014/main" id="{A80574E6-C184-2CDF-BC99-0447C84BAF4A}"/>
              </a:ext>
            </a:extLst>
          </p:cNvPr>
          <p:cNvSpPr txBox="1"/>
          <p:nvPr/>
        </p:nvSpPr>
        <p:spPr>
          <a:xfrm>
            <a:off x="140919" y="8918119"/>
            <a:ext cx="4080864" cy="984885"/>
          </a:xfrm>
          <a:prstGeom prst="rect">
            <a:avLst/>
          </a:prstGeom>
          <a:noFill/>
        </p:spPr>
        <p:txBody>
          <a:bodyPr wrap="square" rtlCol="0">
            <a:spAutoFit/>
          </a:bodyPr>
          <a:lstStyle/>
          <a:p>
            <a:pPr algn="just"/>
            <a:r>
              <a:rPr kumimoji="1" lang="ja-JP" altLang="en-US" sz="1200" b="1" dirty="0">
                <a:latin typeface="Meiryo" panose="020B0604030504040204" pitchFamily="34" charset="-128"/>
                <a:ea typeface="Meiryo" panose="020B0604030504040204" pitchFamily="34" charset="-128"/>
              </a:rPr>
              <a:t>お申し込み</a:t>
            </a:r>
            <a:r>
              <a:rPr lang="ja-JP" altLang="en-US" sz="1200" b="1" dirty="0">
                <a:latin typeface="Meiryo" panose="020B0604030504040204" pitchFamily="34" charset="-128"/>
                <a:ea typeface="Meiryo" panose="020B0604030504040204" pitchFamily="34" charset="-128"/>
                <a:sym typeface="Wingdings" pitchFamily="2" charset="2"/>
              </a:rPr>
              <a:t>：</a:t>
            </a:r>
            <a:endParaRPr kumimoji="1" lang="en-US" altLang="ja-JP" sz="1200" b="1" dirty="0">
              <a:latin typeface="Meiryo" panose="020B0604030504040204" pitchFamily="34" charset="-128"/>
              <a:ea typeface="Meiryo" panose="020B0604030504040204" pitchFamily="34" charset="-128"/>
            </a:endParaRPr>
          </a:p>
          <a:p>
            <a:pPr algn="just"/>
            <a:r>
              <a:rPr lang="en-US" altLang="ja-JP" sz="1200" b="0" i="0" strike="noStrike" dirty="0">
                <a:effectLst/>
                <a:latin typeface="Noto Sans JP"/>
              </a:rPr>
              <a:t>https://jashas-2conference.peatix.com/</a:t>
            </a:r>
          </a:p>
          <a:p>
            <a:pPr algn="just"/>
            <a:endParaRPr lang="en" altLang="ja-JP" sz="1000" b="0" i="0" u="none" strike="noStrike" dirty="0">
              <a:solidFill>
                <a:srgbClr val="363636"/>
              </a:solidFill>
              <a:effectLst/>
              <a:latin typeface="Noto Sans JP"/>
            </a:endParaRPr>
          </a:p>
          <a:p>
            <a:r>
              <a:rPr kumimoji="1" lang="ja-JP" altLang="en-US" sz="1200" b="1" dirty="0">
                <a:latin typeface="Meiryo" panose="020B0604030504040204" pitchFamily="34" charset="-128"/>
                <a:ea typeface="Meiryo" panose="020B0604030504040204" pitchFamily="34" charset="-128"/>
              </a:rPr>
              <a:t>お問い合わせ</a:t>
            </a:r>
            <a:r>
              <a:rPr kumimoji="1" lang="en-US" altLang="ja-JP" sz="1200" b="1" dirty="0">
                <a:latin typeface="Meiryo" panose="020B0604030504040204" pitchFamily="34" charset="-128"/>
                <a:ea typeface="Meiryo" panose="020B0604030504040204" pitchFamily="34" charset="-128"/>
              </a:rPr>
              <a:t>: </a:t>
            </a:r>
            <a:r>
              <a:rPr kumimoji="1" lang="ja-JP" altLang="en-US" sz="1200" dirty="0">
                <a:latin typeface="Meiryo" panose="020B0604030504040204" pitchFamily="34" charset="-128"/>
                <a:ea typeface="Meiryo" panose="020B0604030504040204" pitchFamily="34" charset="-128"/>
              </a:rPr>
              <a:t>緊急人道支援学会事務局</a:t>
            </a:r>
            <a:endParaRPr kumimoji="1" lang="en-US" altLang="ja-JP" sz="1200" dirty="0">
              <a:latin typeface="Meiryo" panose="020B0604030504040204" pitchFamily="34" charset="-128"/>
              <a:ea typeface="Meiryo" panose="020B0604030504040204" pitchFamily="34" charset="-128"/>
            </a:endParaRPr>
          </a:p>
          <a:p>
            <a:r>
              <a:rPr lang="ja-JP" altLang="en-US" sz="1200" dirty="0">
                <a:latin typeface="Meiryo" panose="020B0604030504040204" pitchFamily="34" charset="-128"/>
                <a:ea typeface="Meiryo" panose="020B0604030504040204" pitchFamily="34" charset="-128"/>
              </a:rPr>
              <a:t>　　</a:t>
            </a:r>
            <a:r>
              <a:rPr lang="en-US" altLang="ja-JP" sz="1200" dirty="0">
                <a:latin typeface="Meiryo" panose="020B0604030504040204" pitchFamily="34" charset="-128"/>
                <a:ea typeface="Meiryo" panose="020B0604030504040204" pitchFamily="34" charset="-128"/>
              </a:rPr>
              <a:t>  </a:t>
            </a:r>
            <a:r>
              <a:rPr kumimoji="1" lang="en-US" altLang="ja-JP" sz="1200" dirty="0">
                <a:latin typeface="Meiryo" panose="020B0604030504040204" pitchFamily="34" charset="-128"/>
                <a:ea typeface="Meiryo" panose="020B0604030504040204" pitchFamily="34" charset="-128"/>
              </a:rPr>
              <a:t> </a:t>
            </a:r>
            <a:r>
              <a:rPr kumimoji="1" lang="ja-JP" altLang="en-US" sz="1200" dirty="0">
                <a:latin typeface="Meiryo" panose="020B0604030504040204" pitchFamily="34" charset="-128"/>
                <a:ea typeface="Meiryo" panose="020B0604030504040204" pitchFamily="34" charset="-128"/>
              </a:rPr>
              <a:t>　　　</a:t>
            </a:r>
            <a:r>
              <a:rPr kumimoji="1" lang="en-US" altLang="ja-JP" sz="1200" dirty="0">
                <a:latin typeface="Meiryo" panose="020B0604030504040204" pitchFamily="34" charset="-128"/>
                <a:ea typeface="Meiryo" panose="020B0604030504040204" pitchFamily="34" charset="-128"/>
              </a:rPr>
              <a:t>  </a:t>
            </a:r>
            <a:r>
              <a:rPr kumimoji="1" lang="en-US" altLang="ja-JP" sz="1200" dirty="0" err="1">
                <a:latin typeface="Meiryo" panose="020B0604030504040204" pitchFamily="34" charset="-128"/>
                <a:ea typeface="Meiryo" panose="020B0604030504040204" pitchFamily="34" charset="-128"/>
              </a:rPr>
              <a:t>info@jashas.org</a:t>
            </a:r>
            <a:endParaRPr kumimoji="1" lang="ja-JP" altLang="en-US" sz="1200" dirty="0">
              <a:latin typeface="Meiryo" panose="020B0604030504040204" pitchFamily="34" charset="-128"/>
              <a:ea typeface="Meiryo" panose="020B0604030504040204" pitchFamily="34" charset="-128"/>
            </a:endParaRPr>
          </a:p>
        </p:txBody>
      </p:sp>
      <p:pic>
        <p:nvPicPr>
          <p:cNvPr id="20" name="図 19">
            <a:extLst>
              <a:ext uri="{FF2B5EF4-FFF2-40B4-BE49-F238E27FC236}">
                <a16:creationId xmlns:a16="http://schemas.microsoft.com/office/drawing/2014/main" id="{03A4DD99-592A-89DA-D896-97C30F95D286}"/>
              </a:ext>
            </a:extLst>
          </p:cNvPr>
          <p:cNvPicPr>
            <a:picLocks noChangeAspect="1"/>
          </p:cNvPicPr>
          <p:nvPr/>
        </p:nvPicPr>
        <p:blipFill>
          <a:blip r:embed="rId2"/>
          <a:stretch>
            <a:fillRect/>
          </a:stretch>
        </p:blipFill>
        <p:spPr>
          <a:xfrm>
            <a:off x="4102615" y="9121507"/>
            <a:ext cx="2614466" cy="630479"/>
          </a:xfrm>
          <a:prstGeom prst="rect">
            <a:avLst/>
          </a:prstGeom>
        </p:spPr>
      </p:pic>
      <p:pic>
        <p:nvPicPr>
          <p:cNvPr id="1030" name="Picture 6">
            <a:extLst>
              <a:ext uri="{FF2B5EF4-FFF2-40B4-BE49-F238E27FC236}">
                <a16:creationId xmlns:a16="http://schemas.microsoft.com/office/drawing/2014/main" id="{66C02C4C-0F79-8C57-6FA1-E7830FBAF0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28252" y="8863964"/>
            <a:ext cx="984886" cy="984886"/>
          </a:xfrm>
          <a:prstGeom prst="rect">
            <a:avLst/>
          </a:prstGeom>
          <a:noFill/>
          <a:extLst>
            <a:ext uri="{909E8E84-426E-40DD-AFC4-6F175D3DCCD1}">
              <a14:hiddenFill xmlns:a14="http://schemas.microsoft.com/office/drawing/2010/main">
                <a:solidFill>
                  <a:srgbClr val="FFFFFF"/>
                </a:solidFill>
              </a14:hiddenFill>
            </a:ext>
          </a:extLst>
        </p:spPr>
      </p:pic>
      <p:pic>
        <p:nvPicPr>
          <p:cNvPr id="3" name="図 2" descr="グラフィカル ユーザー インターフェイス, テキスト, アプリケーション&#10;&#10;自動的に生成された説明">
            <a:extLst>
              <a:ext uri="{FF2B5EF4-FFF2-40B4-BE49-F238E27FC236}">
                <a16:creationId xmlns:a16="http://schemas.microsoft.com/office/drawing/2014/main" id="{785C1B4A-3A44-1B96-62AE-6CF5BFEB58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6858000" cy="3857625"/>
          </a:xfrm>
          <a:prstGeom prst="rect">
            <a:avLst/>
          </a:prstGeom>
        </p:spPr>
      </p:pic>
    </p:spTree>
    <p:extLst>
      <p:ext uri="{BB962C8B-B14F-4D97-AF65-F5344CB8AC3E}">
        <p14:creationId xmlns:p14="http://schemas.microsoft.com/office/powerpoint/2010/main" val="1052292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0016413E-B7E9-B087-2EA3-1D65F0716B2D}"/>
              </a:ext>
            </a:extLst>
          </p:cNvPr>
          <p:cNvSpPr txBox="1"/>
          <p:nvPr/>
        </p:nvSpPr>
        <p:spPr>
          <a:xfrm>
            <a:off x="-64742" y="0"/>
            <a:ext cx="6987483" cy="9910824"/>
          </a:xfrm>
          <a:prstGeom prst="rect">
            <a:avLst/>
          </a:prstGeom>
          <a:solidFill>
            <a:srgbClr val="D8EBF7"/>
          </a:solidFill>
        </p:spPr>
        <p:txBody>
          <a:bodyPr wrap="square" rtlCol="0">
            <a:spAutoFit/>
          </a:bodyPr>
          <a:lstStyle/>
          <a:p>
            <a:endParaRPr kumimoji="1" lang="ja-JP" altLang="en-US"/>
          </a:p>
        </p:txBody>
      </p:sp>
      <p:sp>
        <p:nvSpPr>
          <p:cNvPr id="5" name="テキスト ボックス 4">
            <a:extLst>
              <a:ext uri="{FF2B5EF4-FFF2-40B4-BE49-F238E27FC236}">
                <a16:creationId xmlns:a16="http://schemas.microsoft.com/office/drawing/2014/main" id="{4BF5D7AA-FDBC-CEEC-1DFC-143CAC4E89BE}"/>
              </a:ext>
            </a:extLst>
          </p:cNvPr>
          <p:cNvSpPr txBox="1"/>
          <p:nvPr/>
        </p:nvSpPr>
        <p:spPr>
          <a:xfrm>
            <a:off x="1394442" y="637707"/>
            <a:ext cx="4188930" cy="369332"/>
          </a:xfrm>
          <a:prstGeom prst="rect">
            <a:avLst/>
          </a:prstGeom>
          <a:solidFill>
            <a:srgbClr val="D8EBF7"/>
          </a:solidFill>
        </p:spPr>
        <p:txBody>
          <a:bodyPr wrap="square" rtlCol="0">
            <a:spAutoFit/>
          </a:bodyPr>
          <a:lstStyle/>
          <a:p>
            <a:r>
              <a:rPr kumimoji="1" lang="ja-JP" altLang="en-US" dirty="0">
                <a:latin typeface="+mj-ea"/>
                <a:ea typeface="+mj-ea"/>
              </a:rPr>
              <a:t>登壇者・モデレータープロフィール</a:t>
            </a:r>
            <a:r>
              <a:rPr kumimoji="1" lang="ja-JP" altLang="en-US" sz="1400" dirty="0">
                <a:latin typeface="+mj-ea"/>
                <a:ea typeface="+mj-ea"/>
              </a:rPr>
              <a:t>（</a:t>
            </a:r>
            <a:r>
              <a:rPr lang="en-US" altLang="ja-JP" sz="1400" dirty="0">
                <a:latin typeface="+mj-ea"/>
                <a:ea typeface="+mj-ea"/>
              </a:rPr>
              <a:t>50</a:t>
            </a:r>
            <a:r>
              <a:rPr lang="ja-JP" altLang="en-US" sz="1400" dirty="0">
                <a:latin typeface="+mj-ea"/>
                <a:ea typeface="+mj-ea"/>
              </a:rPr>
              <a:t>音順）</a:t>
            </a:r>
            <a:endParaRPr kumimoji="1" lang="ja-JP" altLang="en-US" sz="1400" dirty="0">
              <a:latin typeface="+mj-ea"/>
              <a:ea typeface="+mj-ea"/>
            </a:endParaRPr>
          </a:p>
        </p:txBody>
      </p:sp>
      <p:sp>
        <p:nvSpPr>
          <p:cNvPr id="8" name="テキスト ボックス 7">
            <a:extLst>
              <a:ext uri="{FF2B5EF4-FFF2-40B4-BE49-F238E27FC236}">
                <a16:creationId xmlns:a16="http://schemas.microsoft.com/office/drawing/2014/main" id="{A92B1F3B-16D1-3BE0-D7A8-5D0F07DF59F1}"/>
              </a:ext>
            </a:extLst>
          </p:cNvPr>
          <p:cNvSpPr txBox="1"/>
          <p:nvPr/>
        </p:nvSpPr>
        <p:spPr>
          <a:xfrm>
            <a:off x="1480281" y="3236333"/>
            <a:ext cx="5141843" cy="132343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忍足 謙朗 　</a:t>
            </a:r>
            <a:r>
              <a:rPr kumimoji="0" lang="ja-JP" altLang="ja-JP" sz="1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ja-JP" altLang="en-US" sz="1000" b="1" dirty="0">
                <a:solidFill>
                  <a:srgbClr val="000000"/>
                </a:solidFill>
                <a:latin typeface="Arial" panose="020B0604020202020204" pitchFamily="34" charset="0"/>
                <a:cs typeface="Arial" panose="020B0604020202020204" pitchFamily="34" charset="0"/>
              </a:rPr>
              <a:t>おしだり・けんろう</a:t>
            </a:r>
            <a:r>
              <a:rPr kumimoji="0" lang="ja-JP" altLang="ja-JP" sz="1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）氏</a:t>
            </a:r>
            <a:endParaRPr kumimoji="0" lang="ja-JP" altLang="ja-JP" sz="1000" b="0" i="0" u="none" strike="noStrike" cap="none" normalizeH="0" baseline="0" dirty="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00"/>
                </a:solidFill>
                <a:effectLst/>
                <a:latin typeface="Arial" panose="020B0604020202020204" pitchFamily="34" charset="0"/>
              </a:rPr>
              <a:t>NPO</a:t>
            </a:r>
            <a:r>
              <a:rPr kumimoji="0" lang="ja-JP" altLang="en-US" sz="1000" b="1" i="0" u="none" strike="noStrike" cap="none" normalizeH="0" baseline="0" dirty="0">
                <a:ln>
                  <a:noFill/>
                </a:ln>
                <a:solidFill>
                  <a:srgbClr val="000000"/>
                </a:solidFill>
                <a:effectLst/>
                <a:latin typeface="Arial" panose="020B0604020202020204" pitchFamily="34" charset="0"/>
              </a:rPr>
              <a:t>法人難民を助ける会常任理事 </a:t>
            </a:r>
            <a:r>
              <a:rPr kumimoji="0" lang="en-US" altLang="ja-JP" sz="1000" b="1" i="0" u="none" strike="noStrike" cap="none" normalizeH="0" baseline="0" dirty="0">
                <a:ln>
                  <a:noFill/>
                </a:ln>
                <a:solidFill>
                  <a:srgbClr val="000000"/>
                </a:solidFill>
                <a:effectLst/>
                <a:latin typeface="Arial" panose="020B0604020202020204" pitchFamily="34" charset="0"/>
              </a:rPr>
              <a:t>/</a:t>
            </a:r>
            <a:r>
              <a:rPr kumimoji="0" lang="ja-JP" altLang="en-US" sz="1000" b="1" i="0" u="none" strike="noStrike" cap="none" normalizeH="0" baseline="0">
                <a:ln>
                  <a:noFill/>
                </a:ln>
                <a:solidFill>
                  <a:srgbClr val="000000"/>
                </a:solidFill>
                <a:effectLst/>
                <a:latin typeface="Arial" panose="020B0604020202020204" pitchFamily="34" charset="0"/>
              </a:rPr>
              <a:t>元国連</a:t>
            </a:r>
            <a:r>
              <a:rPr kumimoji="0" lang="en-US" altLang="ja-JP" sz="1000" b="1" i="0" u="none" strike="noStrike" cap="none" normalizeH="0" baseline="0" dirty="0">
                <a:ln>
                  <a:noFill/>
                </a:ln>
                <a:solidFill>
                  <a:srgbClr val="000000"/>
                </a:solidFill>
                <a:effectLst/>
                <a:latin typeface="Arial" panose="020B0604020202020204" pitchFamily="34" charset="0"/>
              </a:rPr>
              <a:t>WFP</a:t>
            </a:r>
            <a:r>
              <a:rPr kumimoji="0" lang="ja-JP" altLang="en-US" sz="1000" b="1" i="0" u="none" strike="noStrike" cap="none" normalizeH="0" baseline="0">
                <a:ln>
                  <a:noFill/>
                </a:ln>
                <a:solidFill>
                  <a:srgbClr val="000000"/>
                </a:solidFill>
                <a:effectLst/>
                <a:latin typeface="Arial" panose="020B0604020202020204" pitchFamily="34" charset="0"/>
              </a:rPr>
              <a:t>アジア</a:t>
            </a:r>
            <a:r>
              <a:rPr kumimoji="0" lang="ja-JP" altLang="en-US" sz="1000" b="1" i="0" u="none" strike="noStrike" cap="none" normalizeH="0" baseline="0" dirty="0">
                <a:ln>
                  <a:noFill/>
                </a:ln>
                <a:solidFill>
                  <a:srgbClr val="000000"/>
                </a:solidFill>
                <a:effectLst/>
                <a:latin typeface="Arial" panose="020B0604020202020204" pitchFamily="34" charset="0"/>
              </a:rPr>
              <a:t>地域局局長</a:t>
            </a:r>
            <a:endParaRPr kumimoji="0" lang="en-US" altLang="ja-JP" sz="1000" b="1" i="0" u="none" strike="noStrike" cap="none" normalizeH="0" baseline="0" dirty="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国連世界食糧計画（</a:t>
            </a:r>
            <a:r>
              <a:rPr kumimoji="0" lang="en-US" altLang="ja-JP"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WFP</a:t>
            </a:r>
            <a:r>
              <a:rPr kumimoji="0" lang="ja-JP"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）に</a:t>
            </a:r>
            <a:r>
              <a:rPr kumimoji="0" lang="en-US" altLang="ja-JP"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25</a:t>
            </a:r>
            <a:r>
              <a:rPr kumimoji="0" lang="ja-JP"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年勤め、紛争地、自然災害地、などで緊急食糧支援を行う。</a:t>
            </a:r>
            <a:r>
              <a:rPr kumimoji="0" lang="en-US" altLang="ja-JP"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WFP</a:t>
            </a:r>
            <a:r>
              <a:rPr kumimoji="0" lang="ja-JP"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は</a:t>
            </a:r>
            <a:r>
              <a:rPr kumimoji="0" lang="en-US" altLang="ja-JP"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2020</a:t>
            </a:r>
            <a:r>
              <a:rPr kumimoji="0" lang="ja-JP"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年のノーベル平和賞を受賞。</a:t>
            </a:r>
            <a:r>
              <a:rPr kumimoji="0" lang="en-US" altLang="ja-JP"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2006</a:t>
            </a:r>
            <a:r>
              <a:rPr kumimoji="0" lang="ja-JP"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年にスーダン共和国にて、当時、世界最大規模の緊急支援を指揮。</a:t>
            </a:r>
            <a:r>
              <a:rPr kumimoji="0" lang="en-US" altLang="ja-JP"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77</a:t>
            </a:r>
            <a:r>
              <a:rPr kumimoji="0" lang="ja-JP"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の国籍、</a:t>
            </a:r>
            <a:r>
              <a:rPr kumimoji="0" lang="en-US" altLang="ja-JP"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3,000</a:t>
            </a:r>
            <a:r>
              <a:rPr kumimoji="0" lang="ja-JP"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人のスタッフを統括する。</a:t>
            </a:r>
            <a:r>
              <a:rPr kumimoji="0" lang="en-US" altLang="ja-JP"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2009</a:t>
            </a:r>
            <a:r>
              <a:rPr kumimoji="0" lang="ja-JP"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年から</a:t>
            </a:r>
            <a:r>
              <a:rPr kumimoji="0" lang="en-US" altLang="ja-JP"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WFP</a:t>
            </a:r>
            <a:r>
              <a:rPr kumimoji="0" lang="ja-JP"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アジア地域局長に就任。この道のリーダー的存在として</a:t>
            </a:r>
            <a:r>
              <a:rPr kumimoji="0" lang="en-US" altLang="ja-JP"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TBS</a:t>
            </a:r>
            <a:r>
              <a:rPr kumimoji="0" lang="ja-JP"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「情熱大陸」、</a:t>
            </a:r>
            <a:r>
              <a:rPr kumimoji="0" lang="en-US" altLang="ja-JP"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NHK</a:t>
            </a:r>
            <a:r>
              <a:rPr kumimoji="0" lang="ja-JP"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「プロフェッショナルー仕事の流儀」に出演。著書に「国連で学んだ・修羅場のリーダーシップ」文藝春秋社</a:t>
            </a:r>
            <a:r>
              <a:rPr kumimoji="0" lang="en-US" altLang="ja-JP"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2017</a:t>
            </a:r>
            <a:r>
              <a:rPr kumimoji="0" lang="ja-JP" altLang="en-US" sz="1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年発行がある。</a:t>
            </a:r>
            <a:endParaRPr kumimoji="0" lang="ja-JP" altLang="ja-JP" sz="1000" b="0" i="0" u="none" strike="noStrike" cap="none" normalizeH="0" baseline="0" dirty="0">
              <a:ln>
                <a:noFill/>
              </a:ln>
              <a:solidFill>
                <a:srgbClr val="000000"/>
              </a:solidFill>
              <a:effectLst/>
            </a:endParaRPr>
          </a:p>
        </p:txBody>
      </p:sp>
      <p:sp>
        <p:nvSpPr>
          <p:cNvPr id="10" name="テキスト ボックス 9">
            <a:extLst>
              <a:ext uri="{FF2B5EF4-FFF2-40B4-BE49-F238E27FC236}">
                <a16:creationId xmlns:a16="http://schemas.microsoft.com/office/drawing/2014/main" id="{57B37BC9-19EB-38F4-4477-7749CF8AAEA0}"/>
              </a:ext>
            </a:extLst>
          </p:cNvPr>
          <p:cNvSpPr txBox="1"/>
          <p:nvPr/>
        </p:nvSpPr>
        <p:spPr>
          <a:xfrm>
            <a:off x="1510792" y="7048071"/>
            <a:ext cx="5141842" cy="1169551"/>
          </a:xfrm>
          <a:prstGeom prst="rect">
            <a:avLst/>
          </a:prstGeom>
          <a:noFill/>
        </p:spPr>
        <p:txBody>
          <a:bodyPr wrap="square">
            <a:spAutoFit/>
          </a:bodyPr>
          <a:lstStyle/>
          <a:p>
            <a:pPr algn="just"/>
            <a:r>
              <a:rPr lang="ja-JP" altLang="en-US" sz="1000" b="1" dirty="0">
                <a:latin typeface="+mj-ea"/>
                <a:ea typeface="+mj-ea"/>
                <a:cs typeface="Times New Roman" panose="02020603050405020304" pitchFamily="18" charset="0"/>
              </a:rPr>
              <a:t>山田　満</a:t>
            </a:r>
            <a:r>
              <a:rPr lang="ja-JP" altLang="ja-JP" sz="1000" b="1" dirty="0">
                <a:effectLst/>
                <a:latin typeface="+mj-ea"/>
                <a:ea typeface="+mj-ea"/>
              </a:rPr>
              <a:t> </a:t>
            </a:r>
            <a:r>
              <a:rPr lang="ja-JP" altLang="en-US" sz="1000" b="1" dirty="0">
                <a:effectLst/>
                <a:latin typeface="+mj-ea"/>
                <a:ea typeface="+mj-ea"/>
              </a:rPr>
              <a:t>　（</a:t>
            </a:r>
            <a:r>
              <a:rPr lang="ja-JP" altLang="en-US" sz="1000" b="1" dirty="0">
                <a:latin typeface="+mj-ea"/>
                <a:ea typeface="+mj-ea"/>
              </a:rPr>
              <a:t>やまだ・みつる</a:t>
            </a:r>
            <a:r>
              <a:rPr lang="ja-JP" altLang="en-US" sz="1000" b="1" dirty="0">
                <a:effectLst/>
                <a:latin typeface="+mj-ea"/>
                <a:ea typeface="+mj-ea"/>
              </a:rPr>
              <a:t>）氏</a:t>
            </a:r>
            <a:endParaRPr lang="en-US" altLang="ja-JP" sz="1000" b="1" dirty="0">
              <a:effectLst/>
              <a:latin typeface="+mj-ea"/>
              <a:ea typeface="+mj-ea"/>
            </a:endParaRPr>
          </a:p>
          <a:p>
            <a:pPr algn="just"/>
            <a:r>
              <a:rPr lang="ja-JP" altLang="en-US" sz="1000" b="1" dirty="0">
                <a:effectLst/>
                <a:latin typeface="+mj-ea"/>
                <a:ea typeface="+mj-ea"/>
                <a:cs typeface="Times New Roman" panose="02020603050405020304" pitchFamily="18" charset="0"/>
              </a:rPr>
              <a:t>早稲田大学</a:t>
            </a:r>
            <a:r>
              <a:rPr lang="zh-CN" altLang="en-US" sz="1000" b="1" dirty="0">
                <a:effectLst/>
                <a:latin typeface="+mj-ea"/>
                <a:ea typeface="+mj-ea"/>
                <a:cs typeface="Times New Roman" panose="02020603050405020304" pitchFamily="18" charset="0"/>
              </a:rPr>
              <a:t>社会科学総合学術院教授</a:t>
            </a:r>
            <a:endParaRPr lang="en-US" altLang="zh-CN" sz="1000" b="1" dirty="0">
              <a:effectLst/>
              <a:latin typeface="+mj-ea"/>
              <a:ea typeface="+mj-ea"/>
              <a:cs typeface="Times New Roman" panose="02020603050405020304" pitchFamily="18" charset="0"/>
            </a:endParaRPr>
          </a:p>
          <a:p>
            <a:pPr algn="just"/>
            <a:r>
              <a:rPr lang="ja-JP" altLang="en-US" sz="1000" kern="100" dirty="0">
                <a:solidFill>
                  <a:srgbClr val="222222"/>
                </a:solidFill>
                <a:effectLst/>
                <a:latin typeface="+mn-ea"/>
                <a:cs typeface="Arial" panose="020B0604020202020204" pitchFamily="34" charset="0"/>
              </a:rPr>
              <a:t>博士（政治学）。専門分野は、国際協力、平和構築、国際関係、東南アジア政治。選挙監視活動（国際</a:t>
            </a:r>
            <a:r>
              <a:rPr lang="en-US" altLang="ja-JP" sz="1000" kern="100" dirty="0">
                <a:solidFill>
                  <a:srgbClr val="222222"/>
                </a:solidFill>
                <a:effectLst/>
                <a:latin typeface="+mn-ea"/>
                <a:cs typeface="Arial" panose="020B0604020202020204" pitchFamily="34" charset="0"/>
              </a:rPr>
              <a:t>NGO</a:t>
            </a:r>
            <a:r>
              <a:rPr lang="ja-JP" altLang="en-US" sz="1000" kern="100" dirty="0">
                <a:solidFill>
                  <a:srgbClr val="222222"/>
                </a:solidFill>
                <a:effectLst/>
                <a:latin typeface="+mn-ea"/>
                <a:cs typeface="Arial" panose="020B0604020202020204" pitchFamily="34" charset="0"/>
              </a:rPr>
              <a:t>、内閣府国際協力本部、外務省派遣）、</a:t>
            </a:r>
            <a:r>
              <a:rPr lang="en-US" altLang="ja-JP" sz="1000" kern="100" dirty="0">
                <a:solidFill>
                  <a:srgbClr val="222222"/>
                </a:solidFill>
                <a:effectLst/>
                <a:latin typeface="+mn-ea"/>
                <a:cs typeface="Arial" panose="020B0604020202020204" pitchFamily="34" charset="0"/>
              </a:rPr>
              <a:t>JICA</a:t>
            </a:r>
            <a:r>
              <a:rPr lang="ja-JP" altLang="en-US" sz="1000" kern="100" dirty="0">
                <a:solidFill>
                  <a:srgbClr val="222222"/>
                </a:solidFill>
                <a:effectLst/>
                <a:latin typeface="+mn-ea"/>
                <a:cs typeface="Arial" panose="020B0604020202020204" pitchFamily="34" charset="0"/>
              </a:rPr>
              <a:t>技術協力専門家、</a:t>
            </a:r>
            <a:r>
              <a:rPr lang="en-US" altLang="ja-JP" sz="1000" kern="100" dirty="0">
                <a:solidFill>
                  <a:srgbClr val="222222"/>
                </a:solidFill>
                <a:effectLst/>
                <a:latin typeface="+mn-ea"/>
                <a:cs typeface="Arial" panose="020B0604020202020204" pitchFamily="34" charset="0"/>
              </a:rPr>
              <a:t>ODA</a:t>
            </a:r>
            <a:r>
              <a:rPr lang="ja-JP" altLang="en-US" sz="1000" kern="100" dirty="0">
                <a:solidFill>
                  <a:srgbClr val="222222"/>
                </a:solidFill>
                <a:effectLst/>
                <a:latin typeface="+mn-ea"/>
                <a:cs typeface="Arial" panose="020B0604020202020204" pitchFamily="34" charset="0"/>
              </a:rPr>
              <a:t>評価主任などにも従事。著書に</a:t>
            </a:r>
            <a:r>
              <a:rPr lang="en-US" altLang="ja-JP" sz="1000" kern="100" dirty="0">
                <a:solidFill>
                  <a:srgbClr val="222222"/>
                </a:solidFill>
                <a:effectLst/>
                <a:latin typeface="+mn-ea"/>
                <a:cs typeface="Arial" panose="020B0604020202020204" pitchFamily="34" charset="0"/>
              </a:rPr>
              <a:t>『</a:t>
            </a:r>
            <a:r>
              <a:rPr lang="ja-JP" altLang="en-US" sz="1000" kern="100" dirty="0">
                <a:solidFill>
                  <a:srgbClr val="222222"/>
                </a:solidFill>
                <a:effectLst/>
                <a:latin typeface="+mn-ea"/>
                <a:cs typeface="Arial" panose="020B0604020202020204" pitchFamily="34" charset="0"/>
              </a:rPr>
              <a:t>平和構築のトリロジー：民主化・発展・平和を再考する</a:t>
            </a:r>
            <a:r>
              <a:rPr lang="en-US" altLang="ja-JP" sz="1000" kern="100" dirty="0">
                <a:solidFill>
                  <a:srgbClr val="222222"/>
                </a:solidFill>
                <a:effectLst/>
                <a:latin typeface="+mn-ea"/>
                <a:cs typeface="Arial" panose="020B0604020202020204" pitchFamily="34" charset="0"/>
              </a:rPr>
              <a:t>』</a:t>
            </a:r>
            <a:r>
              <a:rPr lang="ja-JP" altLang="en-US" sz="1000" kern="100" dirty="0">
                <a:solidFill>
                  <a:srgbClr val="222222"/>
                </a:solidFill>
                <a:effectLst/>
                <a:latin typeface="+mn-ea"/>
                <a:cs typeface="Arial" panose="020B0604020202020204" pitchFamily="34" charset="0"/>
              </a:rPr>
              <a:t>（明石書店、</a:t>
            </a:r>
            <a:r>
              <a:rPr lang="en-US" altLang="ja-JP" sz="1000" kern="100" dirty="0">
                <a:solidFill>
                  <a:srgbClr val="222222"/>
                </a:solidFill>
                <a:effectLst/>
                <a:latin typeface="+mn-ea"/>
                <a:cs typeface="Arial" panose="020B0604020202020204" pitchFamily="34" charset="0"/>
              </a:rPr>
              <a:t>2021</a:t>
            </a:r>
            <a:r>
              <a:rPr lang="ja-JP" altLang="en-US" sz="1000" kern="100" dirty="0">
                <a:solidFill>
                  <a:srgbClr val="222222"/>
                </a:solidFill>
                <a:effectLst/>
                <a:latin typeface="+mn-ea"/>
                <a:cs typeface="Arial" panose="020B0604020202020204" pitchFamily="34" charset="0"/>
              </a:rPr>
              <a:t>）、</a:t>
            </a:r>
            <a:r>
              <a:rPr lang="en-US" altLang="ja-JP" sz="1000" kern="100" dirty="0">
                <a:solidFill>
                  <a:srgbClr val="222222"/>
                </a:solidFill>
                <a:effectLst/>
                <a:latin typeface="+mn-ea"/>
                <a:cs typeface="Arial" panose="020B0604020202020204" pitchFamily="34" charset="0"/>
              </a:rPr>
              <a:t>『</a:t>
            </a:r>
            <a:r>
              <a:rPr lang="ja-JP" altLang="en-US" sz="1000" kern="100" dirty="0">
                <a:solidFill>
                  <a:srgbClr val="222222"/>
                </a:solidFill>
                <a:effectLst/>
                <a:latin typeface="+mn-ea"/>
                <a:cs typeface="Arial" panose="020B0604020202020204" pitchFamily="34" charset="0"/>
              </a:rPr>
              <a:t>「非伝統的安全保障」によるアジアの平和構築－共通の危機・脅威に向けた国際協力は可能か－</a:t>
            </a:r>
            <a:r>
              <a:rPr lang="en-US" altLang="ja-JP" sz="1000" kern="100" dirty="0">
                <a:solidFill>
                  <a:srgbClr val="222222"/>
                </a:solidFill>
                <a:effectLst/>
                <a:latin typeface="+mn-ea"/>
                <a:cs typeface="Arial" panose="020B0604020202020204" pitchFamily="34" charset="0"/>
              </a:rPr>
              <a:t>』</a:t>
            </a:r>
            <a:r>
              <a:rPr lang="ja-JP" altLang="en-US" sz="1000" kern="100" dirty="0">
                <a:solidFill>
                  <a:srgbClr val="222222"/>
                </a:solidFill>
                <a:effectLst/>
                <a:latin typeface="+mn-ea"/>
                <a:cs typeface="Arial" panose="020B0604020202020204" pitchFamily="34" charset="0"/>
              </a:rPr>
              <a:t>（明石書店、</a:t>
            </a:r>
            <a:r>
              <a:rPr lang="en-US" altLang="ja-JP" sz="1000" kern="100" dirty="0">
                <a:solidFill>
                  <a:srgbClr val="222222"/>
                </a:solidFill>
                <a:effectLst/>
                <a:latin typeface="+mn-ea"/>
                <a:cs typeface="Arial" panose="020B0604020202020204" pitchFamily="34" charset="0"/>
              </a:rPr>
              <a:t>2021</a:t>
            </a:r>
            <a:r>
              <a:rPr lang="ja-JP" altLang="en-US" sz="1000" kern="100" dirty="0">
                <a:solidFill>
                  <a:srgbClr val="222222"/>
                </a:solidFill>
                <a:effectLst/>
                <a:latin typeface="+mn-ea"/>
                <a:cs typeface="Arial" panose="020B0604020202020204" pitchFamily="34" charset="0"/>
              </a:rPr>
              <a:t>）など。</a:t>
            </a:r>
            <a:endParaRPr lang="ja-JP" altLang="ja-JP" sz="1000" kern="100" dirty="0">
              <a:effectLst/>
              <a:latin typeface="+mn-ea"/>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5262EA6B-E256-B79D-9856-8F28A2A6F4B0}"/>
              </a:ext>
            </a:extLst>
          </p:cNvPr>
          <p:cNvSpPr txBox="1"/>
          <p:nvPr/>
        </p:nvSpPr>
        <p:spPr>
          <a:xfrm>
            <a:off x="1480281" y="5122456"/>
            <a:ext cx="5119148" cy="1477328"/>
          </a:xfrm>
          <a:prstGeom prst="rect">
            <a:avLst/>
          </a:prstGeom>
          <a:noFill/>
        </p:spPr>
        <p:txBody>
          <a:bodyPr wrap="square">
            <a:spAutoFit/>
          </a:bodyPr>
          <a:lstStyle/>
          <a:p>
            <a:pPr algn="just"/>
            <a:r>
              <a:rPr lang="ja-JP" altLang="en-US" sz="1000" b="1" kern="100" dirty="0">
                <a:effectLst/>
                <a:latin typeface="+mj-ea"/>
                <a:ea typeface="+mj-ea"/>
                <a:cs typeface="Times New Roman" panose="02020603050405020304" pitchFamily="18" charset="0"/>
              </a:rPr>
              <a:t>永井 陽右 　（ながい・ようすけ）氏</a:t>
            </a:r>
            <a:endParaRPr lang="en-US" altLang="ja-JP" sz="1000" b="1" kern="100" dirty="0">
              <a:effectLst/>
              <a:latin typeface="+mj-ea"/>
              <a:ea typeface="+mj-ea"/>
              <a:cs typeface="Times New Roman" panose="02020603050405020304" pitchFamily="18" charset="0"/>
            </a:endParaRPr>
          </a:p>
          <a:p>
            <a:pPr algn="just"/>
            <a:r>
              <a:rPr lang="ja-JP" altLang="en-US" sz="1000" kern="100" dirty="0">
                <a:effectLst/>
                <a:latin typeface="+mj-ea"/>
                <a:ea typeface="+mj-ea"/>
                <a:cs typeface="Times New Roman" panose="02020603050405020304" pitchFamily="18" charset="0"/>
              </a:rPr>
              <a:t>アクセプト・インターナショナル代表理事。</a:t>
            </a:r>
            <a:endParaRPr lang="en-US" altLang="ja-JP" sz="1000" kern="100" dirty="0">
              <a:effectLst/>
              <a:latin typeface="+mj-ea"/>
              <a:ea typeface="+mj-ea"/>
              <a:cs typeface="Times New Roman" panose="02020603050405020304" pitchFamily="18" charset="0"/>
            </a:endParaRPr>
          </a:p>
          <a:p>
            <a:pPr algn="just"/>
            <a:r>
              <a:rPr lang="ja-JP" altLang="en-US" sz="1000" kern="100" dirty="0">
                <a:effectLst/>
                <a:latin typeface="+mj-ea"/>
                <a:ea typeface="+mj-ea"/>
                <a:cs typeface="Times New Roman" panose="02020603050405020304" pitchFamily="18" charset="0"/>
              </a:rPr>
              <a:t>主にソマリアやイエメンなどの紛争地にて、所謂テロ組織の投降兵や逮捕者、戦争捕虜などの脱過激化と社会復帰支援を実施。テロ組織との交渉および投降の促進、国連機関や現地政府の政策立案やレビューなどにも従事。また近年は、テロや武力紛争に関わる若者に関する国際規範の制定に向けても取り組んでいる。国連ではアドバイザリーボード、専門家会議や専門作業部会のメンバー等。オックスフォード大学客員フェロー。著書に</a:t>
            </a:r>
            <a:r>
              <a:rPr lang="en-US" altLang="ja-JP" sz="1000" kern="100" dirty="0">
                <a:effectLst/>
                <a:latin typeface="+mj-ea"/>
                <a:ea typeface="+mj-ea"/>
                <a:cs typeface="Times New Roman" panose="02020603050405020304" pitchFamily="18" charset="0"/>
              </a:rPr>
              <a:t>『</a:t>
            </a:r>
            <a:r>
              <a:rPr lang="ja-JP" altLang="en-US" sz="1000" kern="100" dirty="0">
                <a:effectLst/>
                <a:latin typeface="+mj-ea"/>
                <a:ea typeface="+mj-ea"/>
                <a:cs typeface="Times New Roman" panose="02020603050405020304" pitchFamily="18" charset="0"/>
              </a:rPr>
              <a:t>紛争地で「働く」私の生き方</a:t>
            </a:r>
            <a:r>
              <a:rPr lang="en-US" altLang="ja-JP" sz="1000" kern="100" dirty="0">
                <a:effectLst/>
                <a:latin typeface="+mj-ea"/>
                <a:ea typeface="+mj-ea"/>
                <a:cs typeface="Times New Roman" panose="02020603050405020304" pitchFamily="18" charset="0"/>
              </a:rPr>
              <a:t>』</a:t>
            </a:r>
            <a:r>
              <a:rPr lang="ja-JP" altLang="en-US" sz="1000" kern="100" dirty="0">
                <a:effectLst/>
                <a:latin typeface="+mj-ea"/>
                <a:ea typeface="+mj-ea"/>
                <a:cs typeface="Times New Roman" panose="02020603050405020304" pitchFamily="18" charset="0"/>
              </a:rPr>
              <a:t>（小学館）など。ロンドン・スクール・オブ・エコノミクス（</a:t>
            </a:r>
            <a:r>
              <a:rPr lang="en-US" altLang="ja-JP" sz="1000" kern="100" dirty="0">
                <a:effectLst/>
                <a:latin typeface="+mj-ea"/>
                <a:ea typeface="+mj-ea"/>
                <a:cs typeface="Times New Roman" panose="02020603050405020304" pitchFamily="18" charset="0"/>
              </a:rPr>
              <a:t>LSE</a:t>
            </a:r>
            <a:r>
              <a:rPr lang="ja-JP" altLang="en-US" sz="1000" kern="100" dirty="0">
                <a:effectLst/>
                <a:latin typeface="+mj-ea"/>
                <a:ea typeface="+mj-ea"/>
                <a:cs typeface="Times New Roman" panose="02020603050405020304" pitchFamily="18" charset="0"/>
              </a:rPr>
              <a:t>）紛争研究修士課程修了、早稲田大学社会科学研究科博士後期課程修了。</a:t>
            </a:r>
            <a:endParaRPr lang="ja-JP" altLang="ja-JP" sz="1000" kern="100" dirty="0">
              <a:effectLst/>
              <a:latin typeface="+mj-ea"/>
              <a:ea typeface="+mj-ea"/>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35093EAC-BCB8-0D3A-8BFB-2D741DE8E0C3}"/>
              </a:ext>
            </a:extLst>
          </p:cNvPr>
          <p:cNvSpPr txBox="1"/>
          <p:nvPr/>
        </p:nvSpPr>
        <p:spPr>
          <a:xfrm>
            <a:off x="1457586" y="1356164"/>
            <a:ext cx="5400413" cy="1323439"/>
          </a:xfrm>
          <a:prstGeom prst="rect">
            <a:avLst/>
          </a:prstGeom>
          <a:noFill/>
        </p:spPr>
        <p:txBody>
          <a:bodyPr wrap="square" rtlCol="0">
            <a:spAutoFit/>
          </a:bodyPr>
          <a:lstStyle/>
          <a:p>
            <a:pPr algn="l"/>
            <a:r>
              <a:rPr lang="ja-JP" altLang="en-US" sz="1000" b="1" i="0" u="none" strike="noStrike" dirty="0">
                <a:solidFill>
                  <a:srgbClr val="222222"/>
                </a:solidFill>
                <a:effectLst/>
                <a:latin typeface="+mj-ea"/>
                <a:ea typeface="+mj-ea"/>
              </a:rPr>
              <a:t>伊藤夕妃　（いとう・ゆき</a:t>
            </a:r>
            <a:r>
              <a:rPr lang="ja-JP" altLang="en-US" sz="1000" b="1" dirty="0">
                <a:solidFill>
                  <a:srgbClr val="222222"/>
                </a:solidFill>
                <a:latin typeface="+mj-ea"/>
                <a:ea typeface="+mj-ea"/>
              </a:rPr>
              <a:t>）氏</a:t>
            </a:r>
            <a:r>
              <a:rPr lang="ja-JP" altLang="en-US" sz="1000" b="1" i="0" u="none" strike="noStrike" dirty="0">
                <a:solidFill>
                  <a:srgbClr val="222222"/>
                </a:solidFill>
                <a:effectLst/>
                <a:latin typeface="+mj-ea"/>
                <a:ea typeface="+mj-ea"/>
              </a:rPr>
              <a:t>　</a:t>
            </a:r>
            <a:endParaRPr lang="en-US" altLang="ja-JP" sz="1000" b="1" i="0" u="none" strike="noStrike" dirty="0">
              <a:solidFill>
                <a:srgbClr val="222222"/>
              </a:solidFill>
              <a:effectLst/>
              <a:latin typeface="+mj-ea"/>
              <a:ea typeface="+mj-ea"/>
            </a:endParaRPr>
          </a:p>
          <a:p>
            <a:pPr algn="l"/>
            <a:r>
              <a:rPr lang="ja-JP" altLang="en-US" sz="1000" b="1" i="0" u="none" strike="noStrike" dirty="0">
                <a:solidFill>
                  <a:srgbClr val="222222"/>
                </a:solidFill>
                <a:effectLst/>
                <a:latin typeface="+mj-ea"/>
                <a:ea typeface="+mj-ea"/>
              </a:rPr>
              <a:t>應義塾大学大学院システムデザイン・マネジメント研究科修士</a:t>
            </a:r>
            <a:r>
              <a:rPr lang="en-US" altLang="ja-JP" sz="1000" b="1" i="0" u="none" strike="noStrike" dirty="0">
                <a:solidFill>
                  <a:srgbClr val="222222"/>
                </a:solidFill>
                <a:effectLst/>
                <a:latin typeface="+mj-ea"/>
                <a:ea typeface="+mj-ea"/>
              </a:rPr>
              <a:t>1</a:t>
            </a:r>
            <a:r>
              <a:rPr lang="ja-JP" altLang="en-US" sz="1000" b="1" i="0" u="none" strike="noStrike" dirty="0">
                <a:solidFill>
                  <a:srgbClr val="222222"/>
                </a:solidFill>
                <a:effectLst/>
                <a:latin typeface="+mj-ea"/>
                <a:ea typeface="+mj-ea"/>
              </a:rPr>
              <a:t>年：ウクライナの支援活動に従事</a:t>
            </a:r>
          </a:p>
          <a:p>
            <a:pPr algn="l"/>
            <a:r>
              <a:rPr lang="ja-JP" altLang="en-US" sz="1000" b="0" i="0" u="none" strike="noStrike" dirty="0">
                <a:solidFill>
                  <a:srgbClr val="000000"/>
                </a:solidFill>
                <a:effectLst/>
                <a:latin typeface="+mj-ea"/>
                <a:ea typeface="+mj-ea"/>
              </a:rPr>
              <a:t>早稲田大学社会科学部卒業。現在は、慶應義塾大学大学院システムデザイン・マネジメント研究科修士課程に在籍。宮城県気仙沼市出身。小学</a:t>
            </a:r>
            <a:r>
              <a:rPr lang="en-US" altLang="ja-JP" sz="1000" b="0" i="0" u="none" strike="noStrike" dirty="0">
                <a:solidFill>
                  <a:srgbClr val="000000"/>
                </a:solidFill>
                <a:effectLst/>
                <a:latin typeface="+mj-ea"/>
                <a:ea typeface="+mj-ea"/>
              </a:rPr>
              <a:t>3</a:t>
            </a:r>
            <a:r>
              <a:rPr lang="ja-JP" altLang="en-US" sz="1000" b="0" i="0" u="none" strike="noStrike" dirty="0">
                <a:solidFill>
                  <a:srgbClr val="000000"/>
                </a:solidFill>
                <a:effectLst/>
                <a:latin typeface="+mj-ea"/>
                <a:ea typeface="+mj-ea"/>
              </a:rPr>
              <a:t>年生のときに、東日本大震災を経験。大学在学時には、早稲田大学平山郁夫記念ボランティアセンター学生スタッフを務める。</a:t>
            </a:r>
            <a:r>
              <a:rPr lang="en-US" altLang="ja-JP" sz="1000" b="0" i="0" u="none" strike="noStrike" dirty="0">
                <a:solidFill>
                  <a:srgbClr val="000000"/>
                </a:solidFill>
                <a:effectLst/>
                <a:latin typeface="+mj-ea"/>
                <a:ea typeface="+mj-ea"/>
              </a:rPr>
              <a:t>2022</a:t>
            </a:r>
            <a:r>
              <a:rPr lang="ja-JP" altLang="en-US" sz="1000" b="0" i="0" u="none" strike="noStrike" dirty="0">
                <a:solidFill>
                  <a:srgbClr val="000000"/>
                </a:solidFill>
                <a:effectLst/>
                <a:latin typeface="+mj-ea"/>
                <a:ea typeface="+mj-ea"/>
              </a:rPr>
              <a:t>年には、日本財団ボランティアセンター主催のウクライナ避難民支援のためのボランティア活動「</a:t>
            </a:r>
            <a:r>
              <a:rPr lang="en-US" altLang="ja-JP" sz="1000" b="0" i="0" u="none" strike="noStrike" dirty="0">
                <a:solidFill>
                  <a:srgbClr val="000000"/>
                </a:solidFill>
                <a:effectLst/>
                <a:latin typeface="+mj-ea"/>
                <a:ea typeface="+mj-ea"/>
              </a:rPr>
              <a:t>The Volunteer Program for Ukraine</a:t>
            </a:r>
            <a:r>
              <a:rPr lang="ja-JP" altLang="en-US" sz="1000" b="0" i="0" u="none" strike="noStrike" dirty="0">
                <a:solidFill>
                  <a:srgbClr val="000000"/>
                </a:solidFill>
                <a:effectLst/>
                <a:latin typeface="+mj-ea"/>
                <a:ea typeface="+mj-ea"/>
              </a:rPr>
              <a:t>」に参加。</a:t>
            </a:r>
            <a:r>
              <a:rPr lang="en-US" altLang="ja-JP" sz="1000" b="0" i="0" u="none" strike="noStrike" dirty="0">
                <a:solidFill>
                  <a:srgbClr val="000000"/>
                </a:solidFill>
                <a:effectLst/>
                <a:latin typeface="+mj-ea"/>
                <a:ea typeface="+mj-ea"/>
              </a:rPr>
              <a:t>2</a:t>
            </a:r>
            <a:r>
              <a:rPr lang="ja-JP" altLang="en-US" sz="1000" b="0" i="0" u="none" strike="noStrike" dirty="0">
                <a:solidFill>
                  <a:srgbClr val="000000"/>
                </a:solidFill>
                <a:effectLst/>
                <a:latin typeface="+mj-ea"/>
                <a:ea typeface="+mj-ea"/>
              </a:rPr>
              <a:t>週間程度、ウクライナ近隣国で子どもたちとの交流や施設の清掃、物資や備品の管理等を行う。</a:t>
            </a:r>
            <a:endParaRPr lang="ja-JP" altLang="en-US" sz="1000" b="0" i="0" u="none" strike="noStrike" dirty="0">
              <a:solidFill>
                <a:srgbClr val="222222"/>
              </a:solidFill>
              <a:effectLst/>
              <a:latin typeface="+mj-ea"/>
              <a:ea typeface="+mj-ea"/>
            </a:endParaRPr>
          </a:p>
        </p:txBody>
      </p:sp>
      <p:pic>
        <p:nvPicPr>
          <p:cNvPr id="7" name="図 6" descr="草の上に立っている女性&#10;&#10;低い精度で自動的に生成された説明">
            <a:extLst>
              <a:ext uri="{FF2B5EF4-FFF2-40B4-BE49-F238E27FC236}">
                <a16:creationId xmlns:a16="http://schemas.microsoft.com/office/drawing/2014/main" id="{02693DCB-4421-3BFC-0C69-DEB5F6B62E0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2678" t="16357" r="30240" b="30216"/>
          <a:stretch/>
        </p:blipFill>
        <p:spPr>
          <a:xfrm>
            <a:off x="144437" y="1388569"/>
            <a:ext cx="1275830" cy="1447827"/>
          </a:xfrm>
          <a:prstGeom prst="rect">
            <a:avLst/>
          </a:prstGeom>
        </p:spPr>
      </p:pic>
      <p:pic>
        <p:nvPicPr>
          <p:cNvPr id="2050" name="Picture 2">
            <a:extLst>
              <a:ext uri="{FF2B5EF4-FFF2-40B4-BE49-F238E27FC236}">
                <a16:creationId xmlns:a16="http://schemas.microsoft.com/office/drawing/2014/main" id="{368042C0-C7C1-B159-AFEA-17E504B65B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7428" b="6612"/>
          <a:stretch/>
        </p:blipFill>
        <p:spPr bwMode="auto">
          <a:xfrm>
            <a:off x="154738" y="3249928"/>
            <a:ext cx="1234458" cy="149440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永井 陽右">
            <a:extLst>
              <a:ext uri="{FF2B5EF4-FFF2-40B4-BE49-F238E27FC236}">
                <a16:creationId xmlns:a16="http://schemas.microsoft.com/office/drawing/2014/main" id="{74A50C33-6A09-1CC5-B461-111A15BA88D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8760" r="9244" b="7561"/>
          <a:stretch/>
        </p:blipFill>
        <p:spPr bwMode="auto">
          <a:xfrm>
            <a:off x="144437" y="5156357"/>
            <a:ext cx="1304625" cy="1470790"/>
          </a:xfrm>
          <a:prstGeom prst="rect">
            <a:avLst/>
          </a:prstGeom>
          <a:noFill/>
          <a:extLst>
            <a:ext uri="{909E8E84-426E-40DD-AFC4-6F175D3DCCD1}">
              <a14:hiddenFill xmlns:a14="http://schemas.microsoft.com/office/drawing/2010/main">
                <a:solidFill>
                  <a:srgbClr val="FFFFFF"/>
                </a:solidFill>
              </a14:hiddenFill>
            </a:ext>
          </a:extLst>
        </p:spPr>
      </p:pic>
      <p:pic>
        <p:nvPicPr>
          <p:cNvPr id="9" name="図 8">
            <a:extLst>
              <a:ext uri="{FF2B5EF4-FFF2-40B4-BE49-F238E27FC236}">
                <a16:creationId xmlns:a16="http://schemas.microsoft.com/office/drawing/2014/main" id="{539F92E5-AC50-50B6-9A9F-58ABCB5A714E}"/>
              </a:ext>
            </a:extLst>
          </p:cNvPr>
          <p:cNvPicPr>
            <a:picLocks noChangeAspect="1"/>
          </p:cNvPicPr>
          <p:nvPr/>
        </p:nvPicPr>
        <p:blipFill rotWithShape="1">
          <a:blip r:embed="rId5"/>
          <a:srcRect l="21676" t="17047" r="22649" b="17938"/>
          <a:stretch/>
        </p:blipFill>
        <p:spPr>
          <a:xfrm>
            <a:off x="160276" y="7050648"/>
            <a:ext cx="1259991" cy="1471404"/>
          </a:xfrm>
          <a:prstGeom prst="rect">
            <a:avLst/>
          </a:prstGeom>
        </p:spPr>
      </p:pic>
    </p:spTree>
    <p:extLst>
      <p:ext uri="{BB962C8B-B14F-4D97-AF65-F5344CB8AC3E}">
        <p14:creationId xmlns:p14="http://schemas.microsoft.com/office/powerpoint/2010/main" val="2349850406"/>
      </p:ext>
    </p:extLst>
  </p:cSld>
  <p:clrMapOvr>
    <a:masterClrMapping/>
  </p:clrMapOvr>
</p:sld>
</file>

<file path=ppt/theme/theme1.xml><?xml version="1.0" encoding="utf-8"?>
<a:theme xmlns:a="http://schemas.openxmlformats.org/drawingml/2006/main" name="28_Eventkokuchi_chirashi">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1119c2e5-8fb9-4d5f-baf1-202c530f2c34">english</DirectSourceMarket>
    <ApprovalStatus xmlns="1119c2e5-8fb9-4d5f-baf1-202c530f2c34">InProgress</ApprovalStatus>
    <MarketSpecific xmlns="1119c2e5-8fb9-4d5f-baf1-202c530f2c34" xsi:nil="true"/>
    <PrimaryImageGen xmlns="1119c2e5-8fb9-4d5f-baf1-202c530f2c34">true</PrimaryImageGen>
    <ThumbnailAssetId xmlns="1119c2e5-8fb9-4d5f-baf1-202c530f2c34" xsi:nil="true"/>
    <TPFriendlyName xmlns="1119c2e5-8fb9-4d5f-baf1-202c530f2c34">イベント告知チラシ</TPFriendlyName>
    <NumericId xmlns="1119c2e5-8fb9-4d5f-baf1-202c530f2c34">-1</NumericId>
    <BusinessGroup xmlns="1119c2e5-8fb9-4d5f-baf1-202c530f2c34" xsi:nil="true"/>
    <SourceTitle xmlns="1119c2e5-8fb9-4d5f-baf1-202c530f2c34">イベント告知チラシ</SourceTitle>
    <APEditor xmlns="1119c2e5-8fb9-4d5f-baf1-202c530f2c34">
      <UserInfo>
        <DisplayName>FAREAST\kaorisat</DisplayName>
        <AccountId>71</AccountId>
        <AccountType/>
      </UserInfo>
    </APEditor>
    <OpenTemplate xmlns="1119c2e5-8fb9-4d5f-baf1-202c530f2c34">true</OpenTemplate>
    <UALocComments xmlns="1119c2e5-8fb9-4d5f-baf1-202c530f2c34" xsi:nil="true"/>
    <ParentAssetId xmlns="1119c2e5-8fb9-4d5f-baf1-202c530f2c34" xsi:nil="true"/>
    <IntlLangReviewDate xmlns="1119c2e5-8fb9-4d5f-baf1-202c530f2c34" xsi:nil="true"/>
    <LastPublishResultLookup xmlns="1119c2e5-8fb9-4d5f-baf1-202c530f2c34" xsi:nil="true"/>
    <PublishStatusLookup xmlns="1119c2e5-8fb9-4d5f-baf1-202c530f2c34">
      <Value>208349</Value>
      <Value>446956</Value>
    </PublishStatusLookup>
    <MachineTranslated xmlns="1119c2e5-8fb9-4d5f-baf1-202c530f2c34">false</MachineTranslated>
    <OriginalSourceMarket xmlns="1119c2e5-8fb9-4d5f-baf1-202c530f2c34">english</OriginalSourceMarket>
    <TPInstallLocation xmlns="1119c2e5-8fb9-4d5f-baf1-202c530f2c34">{My Templates}</TPInstallLocation>
    <APDescription xmlns="1119c2e5-8fb9-4d5f-baf1-202c530f2c34" xsi:nil="true"/>
    <ClipArtFilename xmlns="1119c2e5-8fb9-4d5f-baf1-202c530f2c34" xsi:nil="true"/>
    <ContentItem xmlns="1119c2e5-8fb9-4d5f-baf1-202c530f2c34" xsi:nil="true"/>
    <PublishTargets xmlns="1119c2e5-8fb9-4d5f-baf1-202c530f2c34">OfficeOnline</PublishTargets>
    <TimesCloned xmlns="1119c2e5-8fb9-4d5f-baf1-202c530f2c34" xsi:nil="true"/>
    <Provider xmlns="1119c2e5-8fb9-4d5f-baf1-202c530f2c34">EY006220130</Provider>
    <LastHandOff xmlns="1119c2e5-8fb9-4d5f-baf1-202c530f2c34" xsi:nil="true"/>
    <AssetStart xmlns="1119c2e5-8fb9-4d5f-baf1-202c530f2c34">2009-10-21T22:21:08+00:00</AssetStart>
    <AcquiredFrom xmlns="1119c2e5-8fb9-4d5f-baf1-202c530f2c34" xsi:nil="true"/>
    <TPClientViewer xmlns="1119c2e5-8fb9-4d5f-baf1-202c530f2c34">Microsoft Office PowerPoint</TPClientViewer>
    <IsDeleted xmlns="1119c2e5-8fb9-4d5f-baf1-202c530f2c34">false</IsDeleted>
    <TemplateStatus xmlns="1119c2e5-8fb9-4d5f-baf1-202c530f2c34" xsi:nil="true"/>
    <SubmitterId xmlns="1119c2e5-8fb9-4d5f-baf1-202c530f2c34" xsi:nil="true"/>
    <TPExecutable xmlns="1119c2e5-8fb9-4d5f-baf1-202c530f2c34" xsi:nil="true"/>
    <AssetType xmlns="1119c2e5-8fb9-4d5f-baf1-202c530f2c34">TP</AssetType>
    <CSXUpdate xmlns="1119c2e5-8fb9-4d5f-baf1-202c530f2c34">false</CSXUpdate>
    <ApprovalLog xmlns="1119c2e5-8fb9-4d5f-baf1-202c530f2c34" xsi:nil="true"/>
    <CSXSubmissionDate xmlns="1119c2e5-8fb9-4d5f-baf1-202c530f2c34" xsi:nil="true"/>
    <BugNumber xmlns="1119c2e5-8fb9-4d5f-baf1-202c530f2c34" xsi:nil="true"/>
    <TPComponent xmlns="1119c2e5-8fb9-4d5f-baf1-202c530f2c34">PPTFiles</TPComponent>
    <Milestone xmlns="1119c2e5-8fb9-4d5f-baf1-202c530f2c34" xsi:nil="true"/>
    <OriginAsset xmlns="1119c2e5-8fb9-4d5f-baf1-202c530f2c34" xsi:nil="true"/>
    <AssetId xmlns="1119c2e5-8fb9-4d5f-baf1-202c530f2c34">TP010286279</AssetId>
    <TPLaunchHelpLink xmlns="1119c2e5-8fb9-4d5f-baf1-202c530f2c34" xsi:nil="true"/>
    <TPApplication xmlns="1119c2e5-8fb9-4d5f-baf1-202c530f2c34">PowerPoint</TPApplication>
    <IntlLocPriority xmlns="1119c2e5-8fb9-4d5f-baf1-202c530f2c34" xsi:nil="true"/>
    <IntlLangReviewer xmlns="1119c2e5-8fb9-4d5f-baf1-202c530f2c34" xsi:nil="true"/>
    <HandoffToMSDN xmlns="1119c2e5-8fb9-4d5f-baf1-202c530f2c34" xsi:nil="true"/>
    <PlannedPubDate xmlns="1119c2e5-8fb9-4d5f-baf1-202c530f2c34" xsi:nil="true"/>
    <CrawlForDependencies xmlns="1119c2e5-8fb9-4d5f-baf1-202c530f2c34">false</CrawlForDependencies>
    <TrustLevel xmlns="1119c2e5-8fb9-4d5f-baf1-202c530f2c34">1 Microsoft Managed Content</TrustLevel>
    <IsSearchable xmlns="1119c2e5-8fb9-4d5f-baf1-202c530f2c34">false</IsSearchable>
    <TPNamespace xmlns="1119c2e5-8fb9-4d5f-baf1-202c530f2c34">POWERPNT</TPNamespace>
    <Markets xmlns="1119c2e5-8fb9-4d5f-baf1-202c530f2c34"/>
    <IntlLangReview xmlns="1119c2e5-8fb9-4d5f-baf1-202c530f2c34" xsi:nil="true"/>
    <AverageRating xmlns="1119c2e5-8fb9-4d5f-baf1-202c530f2c34" xsi:nil="true"/>
    <UAProjectedTotalWords xmlns="1119c2e5-8fb9-4d5f-baf1-202c530f2c34" xsi:nil="true"/>
    <OutputCachingOn xmlns="1119c2e5-8fb9-4d5f-baf1-202c530f2c34">false</OutputCachingOn>
    <TPCommandLine xmlns="1119c2e5-8fb9-4d5f-baf1-202c530f2c34">{PP} /n {FilePath}</TPCommandLine>
    <TPAppVersion xmlns="1119c2e5-8fb9-4d5f-baf1-202c530f2c34">12</TPAppVersion>
    <APAuthor xmlns="1119c2e5-8fb9-4d5f-baf1-202c530f2c34">
      <UserInfo>
        <DisplayName/>
        <AccountId>-1</AccountId>
        <AccountType/>
      </UserInfo>
    </APAuthor>
    <EditorialStatus xmlns="1119c2e5-8fb9-4d5f-baf1-202c530f2c34" xsi:nil="true"/>
    <TPLaunchHelpLinkType xmlns="1119c2e5-8fb9-4d5f-baf1-202c530f2c34">Template</TPLaunchHelpLinkType>
    <LastModifiedDateTime xmlns="1119c2e5-8fb9-4d5f-baf1-202c530f2c34" xsi:nil="true"/>
    <UACurrentWords xmlns="1119c2e5-8fb9-4d5f-baf1-202c530f2c34">0</UACurrentWords>
    <UALocRecommendation xmlns="1119c2e5-8fb9-4d5f-baf1-202c530f2c34">Localize</UALocRecommendation>
    <ArtSampleDocs xmlns="1119c2e5-8fb9-4d5f-baf1-202c530f2c34" xsi:nil="true"/>
    <UANotes xmlns="1119c2e5-8fb9-4d5f-baf1-202c530f2c34" xsi:nil="true"/>
    <ShowIn xmlns="1119c2e5-8fb9-4d5f-baf1-202c530f2c34">On Web no search</ShowIn>
    <CSXHash xmlns="1119c2e5-8fb9-4d5f-baf1-202c530f2c34" xsi:nil="true"/>
    <VoteCount xmlns="1119c2e5-8fb9-4d5f-baf1-202c530f2c34" xsi:nil="true"/>
    <DSATActionTaken xmlns="1119c2e5-8fb9-4d5f-baf1-202c530f2c34" xsi:nil="true"/>
    <AssetExpire xmlns="1119c2e5-8fb9-4d5f-baf1-202c530f2c34">2100-01-01T00:00:00+00:00</AssetExpire>
    <CSXSubmissionMarket xmlns="1119c2e5-8fb9-4d5f-baf1-202c530f2c34" xsi:nil="true"/>
    <Manager xmlns="1119c2e5-8fb9-4d5f-baf1-202c530f2c34" xsi:nil="true"/>
    <OOCacheId xmlns="1119c2e5-8fb9-4d5f-baf1-202c530f2c34" xsi:nil="true"/>
    <EditorialTags xmlns="1119c2e5-8fb9-4d5f-baf1-202c530f2c34" xsi:nil="true"/>
    <LegacyData xmlns="1119c2e5-8fb9-4d5f-baf1-202c530f2c34" xsi:nil="true"/>
    <Providers xmlns="1119c2e5-8fb9-4d5f-baf1-202c530f2c34" xsi:nil="true"/>
    <TemplateTemplateType xmlns="1119c2e5-8fb9-4d5f-baf1-202c530f2c34">PowerPoint 12 Default</TemplateTemplateType>
    <PolicheckWords xmlns="1119c2e5-8fb9-4d5f-baf1-202c530f2c34" xsi:nil="true"/>
    <FriendlyTitle xmlns="1119c2e5-8fb9-4d5f-baf1-202c530f2c34" xsi:nil="true"/>
    <Downloads xmlns="1119c2e5-8fb9-4d5f-baf1-202c530f2c34">0</Downloads>
    <LocPublishedDependentAssetsLookup xmlns="1119c2e5-8fb9-4d5f-baf1-202c530f2c34" xsi:nil="true"/>
    <FeatureTagsTaxHTField0 xmlns="1119c2e5-8fb9-4d5f-baf1-202c530f2c34">
      <Terms xmlns="http://schemas.microsoft.com/office/infopath/2007/PartnerControls"/>
    </FeatureTagsTaxHTField0>
    <TaxCatchAll xmlns="1119c2e5-8fb9-4d5f-baf1-202c530f2c34"/>
    <LocComments xmlns="1119c2e5-8fb9-4d5f-baf1-202c530f2c34" xsi:nil="true"/>
    <LocProcessedForMarketsLookup xmlns="1119c2e5-8fb9-4d5f-baf1-202c530f2c34" xsi:nil="true"/>
    <RecommendationsModifier xmlns="1119c2e5-8fb9-4d5f-baf1-202c530f2c34" xsi:nil="true"/>
    <LocOverallHandbackStatusLookup xmlns="1119c2e5-8fb9-4d5f-baf1-202c530f2c34" xsi:nil="true"/>
    <LocNewPublishedVersionLookup xmlns="1119c2e5-8fb9-4d5f-baf1-202c530f2c34" xsi:nil="true"/>
    <BlockPublish xmlns="1119c2e5-8fb9-4d5f-baf1-202c530f2c34" xsi:nil="true"/>
    <ScenarioTagsTaxHTField0 xmlns="1119c2e5-8fb9-4d5f-baf1-202c530f2c34">
      <Terms xmlns="http://schemas.microsoft.com/office/infopath/2007/PartnerControls"/>
    </ScenarioTagsTaxHTField0>
    <LocOverallLocStatusLookup xmlns="1119c2e5-8fb9-4d5f-baf1-202c530f2c34" xsi:nil="true"/>
    <LocOverallPreviewStatusLookup xmlns="1119c2e5-8fb9-4d5f-baf1-202c530f2c34" xsi:nil="true"/>
    <LocManualTestRequired xmlns="1119c2e5-8fb9-4d5f-baf1-202c530f2c34" xsi:nil="true"/>
    <LocOverallPublishStatusLookup xmlns="1119c2e5-8fb9-4d5f-baf1-202c530f2c34" xsi:nil="true"/>
    <LocPublishedLinkedAssetsLookup xmlns="1119c2e5-8fb9-4d5f-baf1-202c530f2c34" xsi:nil="true"/>
    <InternalTagsTaxHTField0 xmlns="1119c2e5-8fb9-4d5f-baf1-202c530f2c34">
      <Terms xmlns="http://schemas.microsoft.com/office/infopath/2007/PartnerControls"/>
    </InternalTagsTaxHTField0>
    <LocProcessedForHandoffsLookup xmlns="1119c2e5-8fb9-4d5f-baf1-202c530f2c34" xsi:nil="true"/>
    <LocalizationTagsTaxHTField0 xmlns="1119c2e5-8fb9-4d5f-baf1-202c530f2c34">
      <Terms xmlns="http://schemas.microsoft.com/office/infopath/2007/PartnerControls"/>
    </LocalizationTagsTaxHTField0>
    <CampaignTagsTaxHTField0 xmlns="1119c2e5-8fb9-4d5f-baf1-202c530f2c34">
      <Terms xmlns="http://schemas.microsoft.com/office/infopath/2007/PartnerControls"/>
    </CampaignTagsTaxHTField0>
    <LocLastLocAttemptVersionLookup xmlns="1119c2e5-8fb9-4d5f-baf1-202c530f2c34">45457</LocLastLocAttemptVersionLookup>
    <LocLastLocAttemptVersionTypeLookup xmlns="1119c2e5-8fb9-4d5f-baf1-202c530f2c34" xsi:nil="true"/>
    <LocRecommendedHandoff xmlns="1119c2e5-8fb9-4d5f-baf1-202c530f2c34" xsi:nil="true"/>
    <OriginalRelease xmlns="1119c2e5-8fb9-4d5f-baf1-202c530f2c34">14</OriginalRelease>
    <LocMarketGroupTiers2 xmlns="1119c2e5-8fb9-4d5f-baf1-202c530f2c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A1C0A2C-98C8-4147-919B-F485177A0B92}">
  <ds:schemaRefs>
    <ds:schemaRef ds:uri="http://schemas.microsoft.com/office/2006/metadata/properties"/>
    <ds:schemaRef ds:uri="http://schemas.microsoft.com/office/infopath/2007/PartnerControls"/>
    <ds:schemaRef ds:uri="1119c2e5-8fb9-4d5f-baf1-202c530f2c34"/>
  </ds:schemaRefs>
</ds:datastoreItem>
</file>

<file path=customXml/itemProps2.xml><?xml version="1.0" encoding="utf-8"?>
<ds:datastoreItem xmlns:ds="http://schemas.openxmlformats.org/officeDocument/2006/customXml" ds:itemID="{E706968F-F6B9-46F3-9D4F-BDB8175BB5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AC9C89-FEDC-41A2-8865-7C49606994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28_Eventkokuchi_chirashi</Template>
  <TotalTime>539</TotalTime>
  <Words>850</Words>
  <Application>Microsoft Macintosh PowerPoint</Application>
  <PresentationFormat>A4 210 x 297 mm</PresentationFormat>
  <Paragraphs>34</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MS PGothic</vt:lpstr>
      <vt:lpstr>MS PGothic</vt:lpstr>
      <vt:lpstr>MS Gothic</vt:lpstr>
      <vt:lpstr>Noto Sans JP</vt:lpstr>
      <vt:lpstr>宋体</vt:lpstr>
      <vt:lpstr>Meiryo</vt:lpstr>
      <vt:lpstr>Arial</vt:lpstr>
      <vt:lpstr>Calibri</vt:lpstr>
      <vt:lpstr>28_Eventkokuchi_chirashi</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桑名恵</dc:creator>
  <cp:lastModifiedBy>桑名恵</cp:lastModifiedBy>
  <cp:revision>46</cp:revision>
  <dcterms:created xsi:type="dcterms:W3CDTF">2023-08-26T03:46:13Z</dcterms:created>
  <dcterms:modified xsi:type="dcterms:W3CDTF">2025-01-25T13:51:50Z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y fmtid="{D5CDD505-2E9C-101B-9397-08002B2CF9AE}" pid="3" name="ImageGenCounter">
    <vt:lpwstr>0</vt:lpwstr>
  </property>
  <property fmtid="{D5CDD505-2E9C-101B-9397-08002B2CF9AE}" pid="4" name="ViolationReportStatus">
    <vt:lpwstr>None</vt:lpwstr>
  </property>
  <property fmtid="{D5CDD505-2E9C-101B-9397-08002B2CF9AE}" pid="5" name="ImageGenStatus">
    <vt:lpwstr>0</vt:lpwstr>
  </property>
  <property fmtid="{D5CDD505-2E9C-101B-9397-08002B2CF9AE}" pid="6" name="Applications">
    <vt:lpwstr>1324;#PowerPoint 12;#1665;# Template 12</vt:lpwstr>
  </property>
  <property fmtid="{D5CDD505-2E9C-101B-9397-08002B2CF9AE}" pid="7" name="PolicheckCounter">
    <vt:lpwstr>0</vt:lpwstr>
  </property>
  <property fmtid="{D5CDD505-2E9C-101B-9397-08002B2CF9AE}" pid="8" name="PolicheckStatus">
    <vt:lpwstr>0</vt:lpwstr>
  </property>
  <property fmtid="{D5CDD505-2E9C-101B-9397-08002B2CF9AE}" pid="9" name="APTrustLevel">
    <vt:r8>0</vt:r8>
  </property>
</Properties>
</file>